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webextensions/webextension2.xml" ContentType="application/vnd.ms-office.webextension+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774" r:id="rId2"/>
    <p:sldId id="256" r:id="rId3"/>
    <p:sldId id="2765" r:id="rId4"/>
    <p:sldId id="1578" r:id="rId5"/>
    <p:sldId id="1700" r:id="rId6"/>
    <p:sldId id="1579" r:id="rId7"/>
    <p:sldId id="1581" r:id="rId8"/>
    <p:sldId id="1568" r:id="rId9"/>
    <p:sldId id="2744" r:id="rId10"/>
    <p:sldId id="2745" r:id="rId11"/>
    <p:sldId id="2746" r:id="rId12"/>
    <p:sldId id="2747" r:id="rId13"/>
    <p:sldId id="1708" r:id="rId14"/>
    <p:sldId id="2748" r:id="rId15"/>
    <p:sldId id="2749" r:id="rId16"/>
    <p:sldId id="2750" r:id="rId17"/>
    <p:sldId id="2751" r:id="rId18"/>
    <p:sldId id="2752" r:id="rId19"/>
    <p:sldId id="2753" r:id="rId20"/>
    <p:sldId id="2754" r:id="rId21"/>
    <p:sldId id="2755" r:id="rId22"/>
    <p:sldId id="2756" r:id="rId23"/>
    <p:sldId id="2757" r:id="rId24"/>
    <p:sldId id="2758" r:id="rId25"/>
    <p:sldId id="2759" r:id="rId26"/>
    <p:sldId id="2760" r:id="rId27"/>
    <p:sldId id="2761" r:id="rId28"/>
    <p:sldId id="2762" r:id="rId29"/>
    <p:sldId id="2763" r:id="rId30"/>
    <p:sldId id="2764" r:id="rId31"/>
    <p:sldId id="1591" r:id="rId32"/>
    <p:sldId id="1680" r:id="rId33"/>
    <p:sldId id="2776" r:id="rId34"/>
    <p:sldId id="1493" r:id="rId35"/>
    <p:sldId id="1683" r:id="rId36"/>
    <p:sldId id="1682" r:id="rId37"/>
    <p:sldId id="1603" r:id="rId38"/>
    <p:sldId id="1697" r:id="rId39"/>
    <p:sldId id="1698" r:id="rId40"/>
    <p:sldId id="1701" r:id="rId41"/>
    <p:sldId id="1702" r:id="rId42"/>
    <p:sldId id="1703" r:id="rId43"/>
    <p:sldId id="1605" r:id="rId44"/>
    <p:sldId id="1704" r:id="rId45"/>
    <p:sldId id="1705" r:id="rId46"/>
    <p:sldId id="2775" r:id="rId47"/>
    <p:sldId id="1684" r:id="rId48"/>
    <p:sldId id="1678" r:id="rId49"/>
    <p:sldId id="1685" r:id="rId50"/>
    <p:sldId id="1686" r:id="rId51"/>
    <p:sldId id="1687" r:id="rId52"/>
    <p:sldId id="1692" r:id="rId53"/>
    <p:sldId id="2767" r:id="rId54"/>
    <p:sldId id="1757" r:id="rId55"/>
    <p:sldId id="1758" r:id="rId56"/>
    <p:sldId id="1759" r:id="rId57"/>
    <p:sldId id="1691" r:id="rId58"/>
    <p:sldId id="2768" r:id="rId59"/>
    <p:sldId id="2770" r:id="rId60"/>
    <p:sldId id="2771" r:id="rId61"/>
    <p:sldId id="2772" r:id="rId62"/>
    <p:sldId id="2769" r:id="rId63"/>
    <p:sldId id="1710" r:id="rId64"/>
    <p:sldId id="2773" r:id="rId65"/>
    <p:sldId id="1714" r:id="rId66"/>
    <p:sldId id="1760" r:id="rId67"/>
    <p:sldId id="1615" r:id="rId68"/>
    <p:sldId id="1614" r:id="rId69"/>
    <p:sldId id="1616" r:id="rId70"/>
    <p:sldId id="1618" r:id="rId71"/>
    <p:sldId id="1617" r:id="rId72"/>
    <p:sldId id="1613" r:id="rId73"/>
    <p:sldId id="1619" r:id="rId74"/>
    <p:sldId id="1622" r:id="rId75"/>
    <p:sldId id="1716" r:id="rId76"/>
    <p:sldId id="1717" r:id="rId77"/>
    <p:sldId id="2740" r:id="rId78"/>
    <p:sldId id="1466" r:id="rId79"/>
    <p:sldId id="1480" r:id="rId80"/>
    <p:sldId id="1676" r:id="rId81"/>
    <p:sldId id="1624" r:id="rId82"/>
    <p:sldId id="1626" r:id="rId83"/>
    <p:sldId id="1625" r:id="rId84"/>
    <p:sldId id="1677" r:id="rId85"/>
    <p:sldId id="1627" r:id="rId86"/>
    <p:sldId id="1628" r:id="rId87"/>
    <p:sldId id="1629" r:id="rId88"/>
    <p:sldId id="1630" r:id="rId89"/>
    <p:sldId id="1632" r:id="rId90"/>
    <p:sldId id="1631" r:id="rId91"/>
    <p:sldId id="1633" r:id="rId92"/>
    <p:sldId id="1557" r:id="rId93"/>
    <p:sldId id="1562" r:id="rId94"/>
    <p:sldId id="1718" r:id="rId95"/>
    <p:sldId id="1719" r:id="rId96"/>
    <p:sldId id="1720" r:id="rId97"/>
    <p:sldId id="1721" r:id="rId98"/>
    <p:sldId id="1722" r:id="rId99"/>
    <p:sldId id="1634" r:id="rId100"/>
    <p:sldId id="1635" r:id="rId101"/>
    <p:sldId id="1636" r:id="rId102"/>
    <p:sldId id="1640" r:id="rId103"/>
    <p:sldId id="1641" r:id="rId104"/>
    <p:sldId id="1638" r:id="rId105"/>
    <p:sldId id="1643" r:id="rId106"/>
    <p:sldId id="1642" r:id="rId107"/>
    <p:sldId id="1644" r:id="rId108"/>
    <p:sldId id="1646" r:id="rId109"/>
    <p:sldId id="1647" r:id="rId110"/>
    <p:sldId id="1649" r:id="rId111"/>
    <p:sldId id="1650" r:id="rId112"/>
    <p:sldId id="2743" r:id="rId113"/>
    <p:sldId id="2766" r:id="rId114"/>
    <p:sldId id="1666" r:id="rId115"/>
    <p:sldId id="1667" r:id="rId116"/>
    <p:sldId id="1668" r:id="rId117"/>
    <p:sldId id="1669" r:id="rId118"/>
    <p:sldId id="2738" r:id="rId119"/>
    <p:sldId id="1670" r:id="rId120"/>
    <p:sldId id="1648"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FFFF00"/>
    <a:srgbClr val="A6A6A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5"/>
    <p:restoredTop sz="67466"/>
  </p:normalViewPr>
  <p:slideViewPr>
    <p:cSldViewPr snapToGrid="0">
      <p:cViewPr varScale="1">
        <p:scale>
          <a:sx n="83" d="100"/>
          <a:sy n="83" d="100"/>
        </p:scale>
        <p:origin x="2472"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4214230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Verlhust</a:t>
            </a:r>
            <a:r>
              <a:rPr lang="en-US" dirty="0"/>
              <a:t> = Belgian mathematician in the 1800s</a:t>
            </a:r>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9749428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113554631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42455662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1505386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20314636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 English astronomer, mathematician, and physicist</a:t>
            </a:r>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19311991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32308476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175648341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The number of individuals in age class 3 in the next year is given by:</a:t>
            </a:r>
          </a:p>
          <a:p>
            <a:r>
              <a:rPr lang="en-US"/>
              <a:t>https://www.polleverywhere.com/multiple_choice_polls/mzLdr86glrEEOpW0rPfEk?state=opened&amp;flow=Default&amp;onscreen=persist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12903993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377594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7E57-C7D8-B9F4-51D4-470BE8649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435BB-EE49-B35B-A9E1-7233ED1B3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E7E1F-3ED0-0B97-6A6C-CA1A7813E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AFE4F-324F-A42B-8038-EBDBB62801BC}"/>
              </a:ext>
            </a:extLst>
          </p:cNvPr>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30153941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29221177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9105124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29165269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3931791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24741945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fertility rate = average number of offspring per woman</a:t>
            </a:r>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1969723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407319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257047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2047265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2243826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304926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3198146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Logistic growth suggests that there are density-dependent growth rates and that carrying capacity is a stable equilibrium in the dynamical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an  This means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279AC-5B6A-39B8-3F74-89917586F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96BE6-2424-3438-40AA-C67D30403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D6B8B-90C5-E643-91CE-96A9BC736E8F}"/>
              </a:ext>
            </a:extLst>
          </p:cNvPr>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a:extLst>
              <a:ext uri="{FF2B5EF4-FFF2-40B4-BE49-F238E27FC236}">
                <a16:creationId xmlns:a16="http://schemas.microsoft.com/office/drawing/2014/main" id="{6762CD0E-F488-D5B5-744B-06EB977AB032}"/>
              </a:ext>
            </a:extLst>
          </p:cNvPr>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3513184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K is a stable equilibrium. Small negative perturbations to the system will result in r &gt; 0 which will grow to N=K. Small negative perturbations to the system will result in r &lt;0 and sink to N=K</a:t>
            </a:r>
          </a:p>
          <a:p>
            <a:r>
              <a:rPr lang="en-US" dirty="0"/>
              <a:t>N= 0 is an unstable equilibrium. Small perturbations to the system around N=0 will result in r &gt; 0 which will grow to N = K.</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072889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2469281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3789658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2671422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969604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877093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N=4 is a stable equilibrium. Small negative perturbations to the system will result in r &gt; 0 which will grow to N=4. Small negative perturbations to the system will result in r &lt;0 and sink to N=4.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N=6 (</a:t>
            </a:r>
            <a:r>
              <a:rPr lang="en-US" dirty="0" err="1"/>
              <a:t>dN</a:t>
            </a:r>
            <a:r>
              <a:rPr lang="en-US" dirty="0"/>
              <a:t>/dt </a:t>
            </a:r>
            <a:r>
              <a:rPr lang="en-US" dirty="0" err="1"/>
              <a:t>eqn</a:t>
            </a:r>
            <a:r>
              <a:rPr lang="en-US" dirty="0"/>
              <a:t> is negative)</a:t>
            </a:r>
          </a:p>
          <a:p>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1661525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N=6 (</a:t>
            </a:r>
            <a:r>
              <a:rPr lang="en-US" dirty="0" err="1"/>
              <a:t>dN</a:t>
            </a:r>
            <a:r>
              <a:rPr lang="en-US" dirty="0"/>
              <a:t>/dt </a:t>
            </a:r>
            <a:r>
              <a:rPr lang="en-US" dirty="0" err="1"/>
              <a:t>eqn</a:t>
            </a:r>
            <a:r>
              <a:rPr lang="en-US" dirty="0"/>
              <a:t> is negative)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3002909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1 is an unstable equilibrium.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negative perturbations to the system around N=2 will sink to N=0.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positive perturbations to the system around N=2 will will grow to N=4.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N=.5 (</a:t>
            </a:r>
            <a:r>
              <a:rPr lang="en-US" dirty="0" err="1"/>
              <a:t>dN</a:t>
            </a:r>
            <a:r>
              <a:rPr lang="en-US" dirty="0"/>
              <a:t>/dt </a:t>
            </a:r>
            <a:r>
              <a:rPr lang="en-US" dirty="0" err="1"/>
              <a:t>eqn</a:t>
            </a:r>
            <a:r>
              <a:rPr lang="en-US" dirty="0"/>
              <a:t>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3569584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232629"/>
                </a:solidFill>
                <a:effectLst/>
                <a:latin typeface="STIXGeneral"/>
              </a:rPr>
              <a:t>𝐌2−4𝐇𝐌𝐤 &gt; 0 </a:t>
            </a:r>
            <a:r>
              <a:rPr lang="en-US" b="0" i="0" u="none" strike="noStrike" dirty="0">
                <a:solidFill>
                  <a:srgbClr val="232629"/>
                </a:solidFill>
                <a:effectLst/>
                <a:latin typeface="STIXGeneral-Regular"/>
              </a:rPr>
              <a:t>⇒</a:t>
            </a:r>
            <a:r>
              <a:rPr lang="en-US" b="1" i="0" u="none" strike="noStrike" dirty="0">
                <a:solidFill>
                  <a:srgbClr val="232629"/>
                </a:solidFill>
                <a:effectLst/>
                <a:latin typeface="STIXGeneral"/>
              </a:rPr>
              <a:t> 𝐇&lt;𝐤𝐌4  − </a:t>
            </a:r>
            <a:r>
              <a:rPr lang="en-US" b="0" i="0" u="none" strike="noStrike" dirty="0">
                <a:solidFill>
                  <a:srgbClr val="232629"/>
                </a:solidFill>
                <a:effectLst/>
                <a:latin typeface="inherit"/>
              </a:rPr>
              <a:t>�2−4��� &gt; 0 ⇒ �&lt;��4  − </a:t>
            </a:r>
            <a:r>
              <a:rPr lang="en-US" b="0" i="0" dirty="0">
                <a:solidFill>
                  <a:srgbClr val="232629"/>
                </a:solidFill>
                <a:effectLst/>
                <a:latin typeface="Georgia" panose="02040502050405020303" pitchFamily="18" charset="0"/>
              </a:rPr>
              <a:t> ("subcritical harvesting"): we have two equilibrium solutions smaller than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 the "carrying capacity" in the standard logistic model, that we could call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 the differential equation becomes </a:t>
            </a:r>
            <a:r>
              <a:rPr lang="en-US" b="0" i="0" u="none" strike="noStrike" dirty="0">
                <a:solidFill>
                  <a:srgbClr val="232629"/>
                </a:solidFill>
                <a:effectLst/>
                <a:latin typeface="STIXGeneral-Italic"/>
              </a:rPr>
              <a:t>𝑑𝑃𝑑𝑡</a:t>
            </a:r>
            <a:r>
              <a:rPr lang="en-US" b="0" i="0" u="none" strike="noStrike" dirty="0">
                <a:solidFill>
                  <a:srgbClr val="232629"/>
                </a:solidFill>
                <a:effectLst/>
                <a:latin typeface="STIXGeneral-Regular"/>
              </a:rPr>
              <a:t>  =  −</a:t>
            </a:r>
            <a:r>
              <a:rPr lang="en-US" b="0" i="0" u="none" strike="noStrike" dirty="0">
                <a:solidFill>
                  <a:srgbClr val="232629"/>
                </a:solidFill>
                <a:effectLst/>
                <a:latin typeface="STIXGeneral-Italic"/>
              </a:rPr>
              <a:t>𝑘𝑀</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  ,</a:t>
            </a:r>
            <a:r>
              <a:rPr lang="en-US" b="0" i="0" dirty="0">
                <a:solidFill>
                  <a:srgbClr val="232629"/>
                </a:solidFill>
                <a:effectLst/>
                <a:latin typeface="Georgia" panose="02040502050405020303" pitchFamily="18" charset="0"/>
              </a:rPr>
              <a:t> which is separable and can be solved by using partial-fraction decomposition; we in turn have three cases for the initial condition,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0&lt;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−&lt;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0&lt;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 </a:t>
            </a:r>
            <a:r>
              <a:rPr lang="en-US" b="0" i="0" u="none" strike="noStrike" dirty="0">
                <a:solidFill>
                  <a:srgbClr val="232629"/>
                </a:solidFill>
                <a:effectLst/>
                <a:latin typeface="inherit"/>
              </a:rPr>
              <a:t> �0&lt;�−  ,  �−&lt;�0&lt;�+  , </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0&gt;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�0&gt;�+  ;</a:t>
            </a:r>
            <a:r>
              <a:rPr lang="en-US" b="0" i="0" dirty="0">
                <a:solidFill>
                  <a:srgbClr val="232629"/>
                </a:solidFill>
                <a:effectLst/>
                <a:latin typeface="Georgia" panose="02040502050405020303" pitchFamily="18" charset="0"/>
              </a:rPr>
              <a:t> we find that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is the "attractor" (stable) equilibrium solution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is the "</a:t>
            </a:r>
            <a:r>
              <a:rPr lang="en-US" b="0" i="0" dirty="0" err="1">
                <a:solidFill>
                  <a:srgbClr val="232629"/>
                </a:solidFill>
                <a:effectLst/>
                <a:latin typeface="Georgia" panose="02040502050405020303" pitchFamily="18" charset="0"/>
              </a:rPr>
              <a:t>repeller</a:t>
            </a:r>
            <a:r>
              <a:rPr lang="en-US" b="0" i="0" dirty="0">
                <a:solidFill>
                  <a:srgbClr val="232629"/>
                </a:solidFill>
                <a:effectLst/>
                <a:latin typeface="Georgia" panose="02040502050405020303" pitchFamily="18" charset="0"/>
              </a:rPr>
              <a:t>" (unstable) equilibrium</a:t>
            </a:r>
          </a:p>
          <a:p>
            <a:endParaRPr lang="en-US" b="0" i="0" dirty="0">
              <a:solidFill>
                <a:srgbClr val="232629"/>
              </a:solidFill>
              <a:effectLst/>
              <a:latin typeface="Georgia" panose="02040502050405020303" pitchFamily="18" charset="0"/>
            </a:endParaRPr>
          </a:p>
          <a:p>
            <a:endParaRPr lang="en-US" b="0" i="0" dirty="0">
              <a:solidFill>
                <a:srgbClr val="232629"/>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1 is an unstable equilibrium.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negative perturbations to the system around N=2 will sink to N=0.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positive perturbations to the system around N=2 will will grow to N=4.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N=.5 (</a:t>
            </a:r>
            <a:r>
              <a:rPr lang="en-US" dirty="0" err="1"/>
              <a:t>dN</a:t>
            </a:r>
            <a:r>
              <a:rPr lang="en-US" dirty="0"/>
              <a:t>/dt </a:t>
            </a:r>
            <a:r>
              <a:rPr lang="en-US" dirty="0" err="1"/>
              <a:t>eqn</a:t>
            </a:r>
            <a:r>
              <a:rPr lang="en-US" dirty="0"/>
              <a:t> is negative)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229239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3077834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by filling in values of N on either side of N=2.5 (try N=3 and N=2) for harvesting = 0.25*5/4 = 0.312</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4077220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42373382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1171672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69325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3784828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205415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1200645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1907877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4223251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4CEFD-8E4D-3E4D-8C83-125B92E11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0F28B-A1BB-3AA6-79B1-1FEC90691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AC5F7-C989-4858-214C-A50A67CECC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F597E8-A61C-A197-26A8-76173E177577}"/>
              </a:ext>
            </a:extLst>
          </p:cNvPr>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1493052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underestimate current population trends</a:t>
            </a:r>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37713160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2473183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265393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7754825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791741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6FAF-490F-8CE4-C81A-EDBEA6E24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58A72C-4D8A-4E18-B30F-2564A114E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4AFF5-2E65-C43C-3AEB-A13DCFC7FE14}"/>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654F72A0-10CC-7C60-964D-CF0332657D33}"/>
              </a:ext>
            </a:extLst>
          </p:cNvPr>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1943423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A5A3E-9555-EE3A-8507-B1BED8A52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71755-6F3B-8434-1D24-EB5907A24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A21CF-3A7B-EACD-F6F7-77570DDE1454}"/>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DBD8C8A1-BCB9-120A-C984-5B907049DA6E}"/>
              </a:ext>
            </a:extLst>
          </p:cNvPr>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3600184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9AFC6-0FF5-45B2-D47E-390A50CDF1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0F7FB-4769-BD72-E4CB-BF4FB7E024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48082-B9ED-52BC-D9C0-3254EF0462AD}"/>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E824D8D4-0B51-2527-7D07-83C42DB2C3C4}"/>
              </a:ext>
            </a:extLst>
          </p:cNvPr>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494771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9FA81-F979-06A2-B05A-AE7E4B1F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FAA1B-29B3-AAB0-696D-E61869C72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EFF49-775C-F42E-A4A7-CCF52FE93842}"/>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FF2F8C25-B853-7C9A-A764-0325F384E9EC}"/>
              </a:ext>
            </a:extLst>
          </p:cNvPr>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4267721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9D39-7C83-4564-1C27-28ACF062D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45125-533D-BB7D-CAEB-CE227F0F73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5E3C0-7D62-8FC1-8D6A-E5424A9CFBB3}"/>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F147E283-C2A4-5625-D568-B276DC89D9F1}"/>
              </a:ext>
            </a:extLst>
          </p:cNvPr>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276435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4018711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10A8E-172C-6713-7D2B-B0D1DF80C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5A24B-A2E3-B56B-24DE-D2666927F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524C4-BF9F-FF7F-1C50-2E48039006A4}"/>
              </a:ext>
            </a:extLst>
          </p:cNvPr>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a:extLst>
              <a:ext uri="{FF2B5EF4-FFF2-40B4-BE49-F238E27FC236}">
                <a16:creationId xmlns:a16="http://schemas.microsoft.com/office/drawing/2014/main" id="{78A48194-6E2C-4BC4-8EE3-2B37A8DB9FF1}"/>
              </a:ext>
            </a:extLst>
          </p:cNvPr>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9073166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8501479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3940609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31476555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2341396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8734965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6503390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25669443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1387969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606160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8485450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33287207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32011036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To get the most fish over the long term, assuming the population is subject to logistic growth, one should</a:t>
            </a:r>
          </a:p>
          <a:p>
            <a:r>
              <a:rPr lang="en-US"/>
              <a:t>https://www.polleverywhere.com/multiple_choice_polls/1b56JrgFr8EKUhuawVkOR?state=opened&amp;flow=Default&amp;onscreen=persist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29387514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78</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79</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80</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223995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30668362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3715393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337626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2899106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4594910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19140629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5962304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13786466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5203785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dominant eigenvalue of the transition matrix</a:t>
            </a:r>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22851748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anti-charity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21365857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127791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25446727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18376864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4915585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29379289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27613634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22758515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32590781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651406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390.png"/></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49.png"/></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3.jpeg"/></Relationships>
</file>

<file path=ppt/slides/_rels/slide10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450.png"/><Relationship Id="rId4" Type="http://schemas.openxmlformats.org/officeDocument/2006/relationships/image" Target="../media/image180.png"/></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200.png"/><Relationship Id="rId4" Type="http://schemas.openxmlformats.org/officeDocument/2006/relationships/image" Target="../media/image460.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0.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2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23.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24.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80.png"/></Relationships>
</file>

<file path=ppt/slides/_rels/slide25.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90.png"/></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4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4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3.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3.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13.jpe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7.emf"/><Relationship Id="rId4" Type="http://schemas.openxmlformats.org/officeDocument/2006/relationships/image" Target="../media/image38.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43.png"/><Relationship Id="rId4" Type="http://schemas.openxmlformats.org/officeDocument/2006/relationships/image" Target="../media/image42.png"/></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6.png"/><Relationship Id="rId7" Type="http://schemas.openxmlformats.org/officeDocument/2006/relationships/image" Target="../media/image32.sv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34.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94F69CAC-1477-F059-7EB2-BE2FF41E6DA0}"/>
                  </a:ext>
                </a:extLst>
              </p:cNvPr>
              <p:cNvGraphicFramePr>
                <a:graphicFrameLocks noGrp="1"/>
              </p:cNvGraphicFramePr>
              <p:nvPr>
                <p:ph idx="1"/>
                <p:extLst>
                  <p:ext uri="{D42A27DB-BD31-4B8C-83A1-F6EECF244321}">
                    <p14:modId xmlns:p14="http://schemas.microsoft.com/office/powerpoint/2010/main" val="2085908052"/>
                  </p:ext>
                </p:extLst>
              </p:nvPr>
            </p:nvGraphicFramePr>
            <p:xfrm>
              <a:off x="402957" y="216976"/>
              <a:ext cx="11530738" cy="649379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94F69CAC-1477-F059-7EB2-BE2FF41E6DA0}"/>
                  </a:ext>
                </a:extLst>
              </p:cNvPr>
              <p:cNvPicPr>
                <a:picLocks noGrp="1" noRot="1" noChangeAspect="1" noMove="1" noResize="1" noEditPoints="1" noAdjustHandles="1" noChangeArrowheads="1" noChangeShapeType="1"/>
              </p:cNvPicPr>
              <p:nvPr/>
            </p:nvPicPr>
            <p:blipFill>
              <a:blip r:embed="rId3"/>
              <a:stretch>
                <a:fillRect/>
              </a:stretch>
            </p:blipFill>
            <p:spPr>
              <a:xfrm>
                <a:off x="402957" y="216976"/>
                <a:ext cx="11530738" cy="6493790"/>
              </a:xfrm>
              <a:prstGeom prst="rect">
                <a:avLst/>
              </a:prstGeom>
            </p:spPr>
          </p:pic>
        </mc:Fallback>
      </mc:AlternateContent>
    </p:spTree>
    <p:extLst>
      <p:ext uri="{BB962C8B-B14F-4D97-AF65-F5344CB8AC3E}">
        <p14:creationId xmlns:p14="http://schemas.microsoft.com/office/powerpoint/2010/main" val="1904096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4188480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3327719" y="2091119"/>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5125777" y="215364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4460452"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4729491" y="1223351"/>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5215138" y="152891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4585863"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3F42B2FB-89ED-C5A3-4734-07B9113D8B01}"/>
              </a:ext>
            </a:extLst>
          </p:cNvPr>
          <p:cNvSpPr/>
          <p:nvPr/>
        </p:nvSpPr>
        <p:spPr>
          <a:xfrm>
            <a:off x="3387055" y="5771605"/>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6916734" y="2132859"/>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8686453" y="2149511"/>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5635360" y="317481"/>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6985151" y="14328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8824069" y="13442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6511893" y="-559052"/>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6254959" y="2714852"/>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6380370" y="2711043"/>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8022189"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8147600"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 name="TextBox 1">
            <a:extLst>
              <a:ext uri="{FF2B5EF4-FFF2-40B4-BE49-F238E27FC236}">
                <a16:creationId xmlns:a16="http://schemas.microsoft.com/office/drawing/2014/main" id="{839015FD-F306-F50D-D1D3-CB97176F6AFD}"/>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21" name="Rectangle 20">
            <a:extLst>
              <a:ext uri="{FF2B5EF4-FFF2-40B4-BE49-F238E27FC236}">
                <a16:creationId xmlns:a16="http://schemas.microsoft.com/office/drawing/2014/main" id="{19F520FD-AC08-0280-1DFE-C4822F84BE8B}"/>
              </a:ext>
            </a:extLst>
          </p:cNvPr>
          <p:cNvSpPr/>
          <p:nvPr/>
        </p:nvSpPr>
        <p:spPr>
          <a:xfrm>
            <a:off x="4395724" y="3672959"/>
            <a:ext cx="407484" cy="461665"/>
          </a:xfrm>
          <a:prstGeom prst="rect">
            <a:avLst/>
          </a:prstGeom>
        </p:spPr>
        <p:txBody>
          <a:bodyPr wrap="none">
            <a:spAutoFit/>
          </a:bodyPr>
          <a:lstStyle/>
          <a:p>
            <a:r>
              <a:rPr lang="en-US" sz="2400" b="1" dirty="0">
                <a:latin typeface="Helvetica" pitchFamily="2" charset="0"/>
              </a:rPr>
              <a:t>A</a:t>
            </a:r>
          </a:p>
        </p:txBody>
      </p:sp>
      <p:sp>
        <p:nvSpPr>
          <p:cNvPr id="22" name="Rectangle 21">
            <a:extLst>
              <a:ext uri="{FF2B5EF4-FFF2-40B4-BE49-F238E27FC236}">
                <a16:creationId xmlns:a16="http://schemas.microsoft.com/office/drawing/2014/main" id="{A8E02256-13D0-4441-03BF-F3F262F52405}"/>
              </a:ext>
            </a:extLst>
          </p:cNvPr>
          <p:cNvSpPr/>
          <p:nvPr/>
        </p:nvSpPr>
        <p:spPr>
          <a:xfrm>
            <a:off x="6674839" y="3672960"/>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23" name="Rectangle 22">
            <a:extLst>
              <a:ext uri="{FF2B5EF4-FFF2-40B4-BE49-F238E27FC236}">
                <a16:creationId xmlns:a16="http://schemas.microsoft.com/office/drawing/2014/main" id="{A0041619-87EE-6861-C26D-9B38D3832797}"/>
              </a:ext>
            </a:extLst>
          </p:cNvPr>
          <p:cNvSpPr/>
          <p:nvPr/>
        </p:nvSpPr>
        <p:spPr>
          <a:xfrm>
            <a:off x="8528837" y="3672959"/>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31" name="Rectangle 30">
            <a:extLst>
              <a:ext uri="{FF2B5EF4-FFF2-40B4-BE49-F238E27FC236}">
                <a16:creationId xmlns:a16="http://schemas.microsoft.com/office/drawing/2014/main" id="{8A4BF727-2A46-118A-0465-0021482E4D71}"/>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40" name="TextBox 39">
            <a:extLst>
              <a:ext uri="{FF2B5EF4-FFF2-40B4-BE49-F238E27FC236}">
                <a16:creationId xmlns:a16="http://schemas.microsoft.com/office/drawing/2014/main" id="{B55F2713-39E0-6E05-8602-35965FCC4242}"/>
              </a:ext>
            </a:extLst>
          </p:cNvPr>
          <p:cNvSpPr txBox="1"/>
          <p:nvPr/>
        </p:nvSpPr>
        <p:spPr>
          <a:xfrm>
            <a:off x="3908674" y="4345093"/>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B9DC884-0EF0-6FF4-A461-FD7D97B2521E}"/>
                  </a:ext>
                </a:extLst>
              </p:cNvPr>
              <p:cNvSpPr txBox="1"/>
              <p:nvPr/>
            </p:nvSpPr>
            <p:spPr>
              <a:xfrm>
                <a:off x="6634636" y="4196118"/>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52" name="TextBox 51">
                <a:extLst>
                  <a:ext uri="{FF2B5EF4-FFF2-40B4-BE49-F238E27FC236}">
                    <a16:creationId xmlns:a16="http://schemas.microsoft.com/office/drawing/2014/main" id="{DB9DC884-0EF0-6FF4-A461-FD7D97B2521E}"/>
                  </a:ext>
                </a:extLst>
              </p:cNvPr>
              <p:cNvSpPr txBox="1">
                <a:spLocks noRot="1" noChangeAspect="1" noMove="1" noResize="1" noEditPoints="1" noAdjustHandles="1" noChangeArrowheads="1" noChangeShapeType="1" noTextEdit="1"/>
              </p:cNvSpPr>
              <p:nvPr/>
            </p:nvSpPr>
            <p:spPr>
              <a:xfrm>
                <a:off x="6634636" y="4196118"/>
                <a:ext cx="556819" cy="1059842"/>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C1D120-2961-653D-C464-14F4D229045A}"/>
                  </a:ext>
                </a:extLst>
              </p:cNvPr>
              <p:cNvSpPr txBox="1"/>
              <p:nvPr/>
            </p:nvSpPr>
            <p:spPr>
              <a:xfrm>
                <a:off x="3387055" y="4196118"/>
                <a:ext cx="2355196"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0</m:t>
                                    </m:r>
                                  </m:e>
                                </m:mr>
                              </m:m>
                            </m:e>
                          </m:eqArr>
                        </m:e>
                      </m:d>
                    </m:oMath>
                  </m:oMathPara>
                </a14:m>
                <a:endParaRPr lang="en-US" dirty="0"/>
              </a:p>
            </p:txBody>
          </p:sp>
        </mc:Choice>
        <mc:Fallback xmlns="">
          <p:sp>
            <p:nvSpPr>
              <p:cNvPr id="56" name="TextBox 55">
                <a:extLst>
                  <a:ext uri="{FF2B5EF4-FFF2-40B4-BE49-F238E27FC236}">
                    <a16:creationId xmlns:a16="http://schemas.microsoft.com/office/drawing/2014/main" id="{DDC1D120-2961-653D-C464-14F4D229045A}"/>
                  </a:ext>
                </a:extLst>
              </p:cNvPr>
              <p:cNvSpPr txBox="1">
                <a:spLocks noRot="1" noChangeAspect="1" noMove="1" noResize="1" noEditPoints="1" noAdjustHandles="1" noChangeArrowheads="1" noChangeShapeType="1" noTextEdit="1"/>
              </p:cNvSpPr>
              <p:nvPr/>
            </p:nvSpPr>
            <p:spPr>
              <a:xfrm>
                <a:off x="3387055" y="4196118"/>
                <a:ext cx="2355196" cy="1061509"/>
              </a:xfrm>
              <a:prstGeom prst="rect">
                <a:avLst/>
              </a:prstGeom>
              <a:blipFill>
                <a:blip r:embed="rId4"/>
                <a:stretch>
                  <a:fillRect t="-4762" b="-13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76FF77-9ED9-AE3E-6146-A5BFA7E2BFD1}"/>
                  </a:ext>
                </a:extLst>
              </p:cNvPr>
              <p:cNvSpPr txBox="1"/>
              <p:nvPr/>
            </p:nvSpPr>
            <p:spPr>
              <a:xfrm>
                <a:off x="8274230" y="4190763"/>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57" name="TextBox 56">
                <a:extLst>
                  <a:ext uri="{FF2B5EF4-FFF2-40B4-BE49-F238E27FC236}">
                    <a16:creationId xmlns:a16="http://schemas.microsoft.com/office/drawing/2014/main" id="{4A76FF77-9ED9-AE3E-6146-A5BFA7E2BFD1}"/>
                  </a:ext>
                </a:extLst>
              </p:cNvPr>
              <p:cNvSpPr txBox="1">
                <a:spLocks noRot="1" noChangeAspect="1" noMove="1" noResize="1" noEditPoints="1" noAdjustHandles="1" noChangeArrowheads="1" noChangeShapeType="1" noTextEdit="1"/>
              </p:cNvSpPr>
              <p:nvPr/>
            </p:nvSpPr>
            <p:spPr>
              <a:xfrm>
                <a:off x="8274230" y="4190763"/>
                <a:ext cx="886205" cy="1061316"/>
              </a:xfrm>
              <a:prstGeom prst="rect">
                <a:avLst/>
              </a:prstGeom>
              <a:blipFill>
                <a:blip r:embed="rId5"/>
                <a:stretch>
                  <a:fillRect b="-4706"/>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78F429B0-676B-8E57-CFA6-D136988780A6}"/>
              </a:ext>
            </a:extLst>
          </p:cNvPr>
          <p:cNvSpPr/>
          <p:nvPr/>
        </p:nvSpPr>
        <p:spPr>
          <a:xfrm>
            <a:off x="268283" y="4126225"/>
            <a:ext cx="2772181" cy="1508105"/>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2600" dirty="0">
                <a:solidFill>
                  <a:srgbClr val="000000"/>
                </a:solidFill>
                <a:effectLst/>
                <a:latin typeface="Helvetica Light" panose="020B0403020202020204" pitchFamily="34" charset="0"/>
              </a:rPr>
              <a:t>can be derived from transition matrix</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8864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extLst>
              <p:ext uri="{D42A27DB-BD31-4B8C-83A1-F6EECF244321}">
                <p14:modId xmlns:p14="http://schemas.microsoft.com/office/powerpoint/2010/main" val="3997390294"/>
              </p:ext>
            </p:extLst>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1947" y="5704115"/>
                <a:ext cx="5873994" cy="430887"/>
              </a:xfrm>
              <a:prstGeom prst="rect">
                <a:avLst/>
              </a:prstGeom>
              <a:noFill/>
            </p:spPr>
            <p:txBody>
              <a:bodyPr wrap="square" rtlCol="0">
                <a:spAutoFit/>
              </a:bodyPr>
              <a:lstStyle/>
              <a:p>
                <a:pPr algn="r"/>
                <a:r>
                  <a:rPr lang="en-US" sz="2200" b="1" dirty="0"/>
                  <a:t>Gross reproductive rate (GRR):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=7</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1947" y="5704115"/>
                <a:ext cx="5873994" cy="430887"/>
              </a:xfrm>
              <a:prstGeom prst="rect">
                <a:avLst/>
              </a:prstGeom>
              <a:blipFill>
                <a:blip r:embed="rId3"/>
                <a:stretch>
                  <a:fillRect t="-123529" r="-216" b="-194118"/>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5766516" y="4664151"/>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0640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1302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1546375" y="6248311"/>
                <a:ext cx="7130950" cy="430887"/>
              </a:xfrm>
              <a:prstGeom prst="rect">
                <a:avLst/>
              </a:prstGeom>
              <a:noFill/>
            </p:spPr>
            <p:txBody>
              <a:bodyPr wrap="square" rtlCol="0">
                <a:spAutoFit/>
              </a:bodyPr>
              <a:lstStyle/>
              <a:p>
                <a:pPr algn="r"/>
                <a:r>
                  <a:rPr lang="en-US" sz="2200" dirty="0"/>
                  <a:t>(pop grows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&gt;1 and declines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&lt; 1)</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1546375" y="6248311"/>
                <a:ext cx="7130950" cy="430887"/>
              </a:xfrm>
              <a:prstGeom prst="rect">
                <a:avLst/>
              </a:prstGeom>
              <a:blipFill>
                <a:blip r:embed="rId4"/>
                <a:stretch>
                  <a:fillRect t="-11429" r="-1066" b="-25714"/>
                </a:stretch>
              </a:blipFill>
            </p:spPr>
            <p:txBody>
              <a:bodyPr/>
              <a:lstStyle/>
              <a:p>
                <a:r>
                  <a:rPr lang="en-US">
                    <a:noFill/>
                  </a:rPr>
                  <a:t> </a:t>
                </a:r>
              </a:p>
            </p:txBody>
          </p:sp>
        </mc:Fallback>
      </mc:AlternateContent>
    </p:spTree>
    <p:extLst>
      <p:ext uri="{BB962C8B-B14F-4D97-AF65-F5344CB8AC3E}">
        <p14:creationId xmlns:p14="http://schemas.microsoft.com/office/powerpoint/2010/main" val="39609487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2606889" y="6213325"/>
                <a:ext cx="7130950" cy="461665"/>
              </a:xfrm>
              <a:prstGeom prst="rect">
                <a:avLst/>
              </a:prstGeom>
              <a:noFill/>
            </p:spPr>
            <p:txBody>
              <a:bodyPr wrap="square" rtlCol="0">
                <a:spAutoFit/>
              </a:bodyPr>
              <a:lstStyle/>
              <a:p>
                <a:pPr algn="r"/>
                <a:r>
                  <a:rPr lang="en-US" sz="2400" b="1" dirty="0">
                    <a:solidFill>
                      <a:srgbClr val="C0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FF0000"/>
                    </a:solidFill>
                    <a:latin typeface="Helvetica" pitchFamily="2" charset="0"/>
                    <a:sym typeface="Symbol" pitchFamily="2" charset="2"/>
                  </a:rPr>
                  <a:t> </a:t>
                </a:r>
                <a14:m>
                  <m:oMath xmlns:m="http://schemas.openxmlformats.org/officeDocument/2006/math">
                    <m:sSup>
                      <m:sSupPr>
                        <m:ctrlPr>
                          <a:rPr lang="en-US" sz="2200" i="1" dirty="0" smtClean="0">
                            <a:latin typeface="Cambria Math" panose="02040503050406030204" pitchFamily="18" charset="0"/>
                          </a:rPr>
                        </m:ctrlPr>
                      </m:sSupPr>
                      <m:e>
                        <m:r>
                          <a:rPr lang="en-US" sz="2200" b="1" i="1" dirty="0" smtClean="0">
                            <a:solidFill>
                              <a:srgbClr val="C00000"/>
                            </a:solidFill>
                            <a:latin typeface="Cambria Math" panose="02040503050406030204" pitchFamily="18" charset="0"/>
                          </a:rPr>
                          <m:t>𝑹</m:t>
                        </m:r>
                        <m:r>
                          <a:rPr lang="en-US" sz="2200" b="1" i="1" baseline="-25000" dirty="0" smtClean="0">
                            <a:solidFill>
                              <a:srgbClr val="C00000"/>
                            </a:solidFill>
                            <a:latin typeface="Cambria Math" panose="02040503050406030204" pitchFamily="18" charset="0"/>
                          </a:rPr>
                          <m:t>𝟎</m:t>
                        </m:r>
                      </m:e>
                      <m:sup>
                        <m:r>
                          <a:rPr lang="en-US" sz="2200" b="0" i="1" dirty="0" smtClean="0">
                            <a:latin typeface="Cambria Math" panose="02040503050406030204" pitchFamily="18" charset="0"/>
                          </a:rPr>
                          <m:t>1/</m:t>
                        </m:r>
                        <m:r>
                          <a:rPr lang="en-US" sz="2200" b="0" i="1" dirty="0" smtClean="0">
                            <a:latin typeface="Cambria Math" panose="02040503050406030204" pitchFamily="18" charset="0"/>
                          </a:rPr>
                          <m:t>𝐺</m:t>
                        </m:r>
                      </m:sup>
                    </m:sSup>
                  </m:oMath>
                </a14:m>
                <a:r>
                  <a:rPr lang="en-US" sz="2200" dirty="0"/>
                  <a:t> where G = length of a generation (often 1 year)</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2606889" y="6213325"/>
                <a:ext cx="7130950" cy="461665"/>
              </a:xfrm>
              <a:prstGeom prst="rect">
                <a:avLst/>
              </a:prstGeom>
              <a:blipFill>
                <a:blip r:embed="rId4"/>
                <a:stretch>
                  <a:fillRect t="-13514" r="-1068" b="-32432"/>
                </a:stretch>
              </a:blipFill>
            </p:spPr>
            <p:txBody>
              <a:bodyPr/>
              <a:lstStyle/>
              <a:p>
                <a:r>
                  <a:rPr lang="en-US">
                    <a:noFill/>
                  </a:rPr>
                  <a:t> </a:t>
                </a:r>
              </a:p>
            </p:txBody>
          </p:sp>
        </mc:Fallback>
      </mc:AlternateContent>
    </p:spTree>
    <p:extLst>
      <p:ext uri="{BB962C8B-B14F-4D97-AF65-F5344CB8AC3E}">
        <p14:creationId xmlns:p14="http://schemas.microsoft.com/office/powerpoint/2010/main" val="38267078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1951461" y="6394442"/>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1951461" y="6394442"/>
                <a:ext cx="5873994" cy="430887"/>
              </a:xfrm>
              <a:prstGeom prst="rect">
                <a:avLst/>
              </a:prstGeom>
              <a:blipFill>
                <a:blip r:embed="rId3"/>
                <a:stretch>
                  <a:fillRect t="-120000"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7041" y="5315296"/>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4" descr="Orange Roughy - Good Fish Bad Fish">
            <a:extLst>
              <a:ext uri="{FF2B5EF4-FFF2-40B4-BE49-F238E27FC236}">
                <a16:creationId xmlns:a16="http://schemas.microsoft.com/office/drawing/2014/main" id="{93BBBC08-E513-E23B-3534-19C02CDD0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470" y="2992144"/>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236AA6E2-CE62-8314-D59F-8F314DE326C4}"/>
              </a:ext>
            </a:extLst>
          </p:cNvPr>
          <p:cNvSpPr/>
          <p:nvPr/>
        </p:nvSpPr>
        <p:spPr>
          <a:xfrm>
            <a:off x="8599458" y="5185825"/>
            <a:ext cx="260446" cy="76507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E1F7A21-F7E5-7685-4DA7-C2F99C2C9D01}"/>
              </a:ext>
            </a:extLst>
          </p:cNvPr>
          <p:cNvSpPr txBox="1"/>
          <p:nvPr/>
        </p:nvSpPr>
        <p:spPr>
          <a:xfrm rot="5400000">
            <a:off x="7293313" y="4989706"/>
            <a:ext cx="788465" cy="769441"/>
          </a:xfrm>
          <a:prstGeom prst="rect">
            <a:avLst/>
          </a:prstGeom>
          <a:noFill/>
        </p:spPr>
        <p:txBody>
          <a:bodyPr wrap="square" rtlCol="0">
            <a:spAutoFit/>
          </a:bodyPr>
          <a:lstStyle/>
          <a:p>
            <a:pPr algn="r"/>
            <a:r>
              <a:rPr lang="en-US" sz="4400" dirty="0">
                <a:latin typeface="+mj-lt"/>
                <a:cs typeface="Franklin Gothic Medium"/>
              </a:rPr>
              <a:t>…</a:t>
            </a:r>
          </a:p>
        </p:txBody>
      </p:sp>
      <p:sp>
        <p:nvSpPr>
          <p:cNvPr id="13" name="TextBox 12">
            <a:extLst>
              <a:ext uri="{FF2B5EF4-FFF2-40B4-BE49-F238E27FC236}">
                <a16:creationId xmlns:a16="http://schemas.microsoft.com/office/drawing/2014/main" id="{17B55D15-0812-C604-6318-58BDFE598041}"/>
              </a:ext>
            </a:extLst>
          </p:cNvPr>
          <p:cNvSpPr txBox="1"/>
          <p:nvPr/>
        </p:nvSpPr>
        <p:spPr>
          <a:xfrm>
            <a:off x="9080837" y="5102769"/>
            <a:ext cx="2426719" cy="1107996"/>
          </a:xfrm>
          <a:prstGeom prst="rect">
            <a:avLst/>
          </a:prstGeom>
          <a:noFill/>
        </p:spPr>
        <p:txBody>
          <a:bodyPr wrap="square" rtlCol="0">
            <a:spAutoFit/>
          </a:bodyPr>
          <a:lstStyle/>
          <a:p>
            <a:pPr algn="r"/>
            <a:r>
              <a:rPr lang="en-US" sz="2200" dirty="0"/>
              <a:t>Orange </a:t>
            </a:r>
            <a:r>
              <a:rPr lang="en-US" sz="2200" dirty="0" err="1"/>
              <a:t>roughy</a:t>
            </a:r>
            <a:r>
              <a:rPr lang="en-US" sz="2200" dirty="0"/>
              <a:t> can live up to 200 years!</a:t>
            </a:r>
            <a:endParaRPr lang="en-US" sz="2200" dirty="0">
              <a:latin typeface="+mj-lt"/>
              <a:cs typeface="Franklin Gothic Medium"/>
            </a:endParaRPr>
          </a:p>
        </p:txBody>
      </p:sp>
    </p:spTree>
    <p:extLst>
      <p:ext uri="{BB962C8B-B14F-4D97-AF65-F5344CB8AC3E}">
        <p14:creationId xmlns:p14="http://schemas.microsoft.com/office/powerpoint/2010/main" val="29898303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74173" y="7296230"/>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74173" y="7296230"/>
                <a:ext cx="5873994" cy="430887"/>
              </a:xfrm>
              <a:prstGeom prst="rect">
                <a:avLst/>
              </a:prstGeom>
              <a:blipFill>
                <a:blip r:embed="rId3"/>
                <a:stretch>
                  <a:fillRect t="-120000" b="-185714"/>
                </a:stretch>
              </a:blipFill>
            </p:spPr>
            <p:txBody>
              <a:bodyPr/>
              <a:lstStyle/>
              <a:p>
                <a:r>
                  <a:rPr lang="en-US">
                    <a:noFill/>
                  </a:rPr>
                  <a:t> </a:t>
                </a:r>
              </a:p>
            </p:txBody>
          </p:sp>
        </mc:Fallback>
      </mc:AlternateContent>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4"/>
          <a:stretch>
            <a:fillRect/>
          </a:stretch>
        </p:blipFill>
        <p:spPr>
          <a:xfrm>
            <a:off x="96114" y="2460432"/>
            <a:ext cx="4428293" cy="4221011"/>
          </a:xfrm>
          <a:prstGeom prst="rect">
            <a:avLst/>
          </a:prstGeom>
        </p:spPr>
      </p:pic>
      <p:sp>
        <p:nvSpPr>
          <p:cNvPr id="21" name="TextBox 20">
            <a:extLst>
              <a:ext uri="{FF2B5EF4-FFF2-40B4-BE49-F238E27FC236}">
                <a16:creationId xmlns:a16="http://schemas.microsoft.com/office/drawing/2014/main" id="{95FC88EE-0BD7-6F9B-B6FF-C6D9695EAD4A}"/>
              </a:ext>
            </a:extLst>
          </p:cNvPr>
          <p:cNvSpPr txBox="1"/>
          <p:nvPr/>
        </p:nvSpPr>
        <p:spPr>
          <a:xfrm>
            <a:off x="3197111" y="6110885"/>
            <a:ext cx="9020783" cy="769441"/>
          </a:xfrm>
          <a:prstGeom prst="rect">
            <a:avLst/>
          </a:prstGeom>
          <a:noFill/>
        </p:spPr>
        <p:txBody>
          <a:bodyPr wrap="square" rtlCol="0">
            <a:spAutoFit/>
          </a:bodyPr>
          <a:lstStyle/>
          <a:p>
            <a:pPr algn="r"/>
            <a:r>
              <a:rPr lang="en-US" sz="2200" dirty="0">
                <a:cs typeface="Franklin Gothic Medium"/>
              </a:rPr>
              <a:t>Pankhurst &amp; Conroy 1987 </a:t>
            </a:r>
          </a:p>
          <a:p>
            <a:pPr algn="r"/>
            <a:r>
              <a:rPr lang="en-US" sz="2200" i="1" dirty="0">
                <a:cs typeface="Franklin Gothic Medium"/>
              </a:rPr>
              <a:t>NZ J of Marine &amp; Freshwater Res</a:t>
            </a:r>
            <a:endParaRPr lang="en-US" sz="2200" dirty="0">
              <a:latin typeface="+mj-lt"/>
              <a:cs typeface="Franklin Gothic Medium"/>
            </a:endParaRPr>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sp>
        <p:nvSpPr>
          <p:cNvPr id="32" name="Right Brace 31">
            <a:extLst>
              <a:ext uri="{FF2B5EF4-FFF2-40B4-BE49-F238E27FC236}">
                <a16:creationId xmlns:a16="http://schemas.microsoft.com/office/drawing/2014/main" id="{F3445EAA-E0A0-774E-D52A-CD3AFCB52057}"/>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6A610DB-11FA-61D2-BC76-91270D812B2B}"/>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Tree>
    <p:extLst>
      <p:ext uri="{BB962C8B-B14F-4D97-AF65-F5344CB8AC3E}">
        <p14:creationId xmlns:p14="http://schemas.microsoft.com/office/powerpoint/2010/main" val="17125075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3"/>
          <a:stretch>
            <a:fillRect/>
          </a:stretch>
        </p:blipFill>
        <p:spPr>
          <a:xfrm>
            <a:off x="96114" y="2460432"/>
            <a:ext cx="4428293" cy="4221011"/>
          </a:xfrm>
          <a:prstGeom prst="rect">
            <a:avLst/>
          </a:prstGeom>
        </p:spPr>
      </p:pic>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7" name="Right Brace 26">
            <a:extLst>
              <a:ext uri="{FF2B5EF4-FFF2-40B4-BE49-F238E27FC236}">
                <a16:creationId xmlns:a16="http://schemas.microsoft.com/office/drawing/2014/main" id="{8E4D5610-16B1-06ED-89DD-5216193E9999}"/>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A97ACD-08EA-6FDE-F6CD-C3A529408987}"/>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pic>
        <p:nvPicPr>
          <p:cNvPr id="68610" name="Picture 2" descr="Fish has become smaller since this picture was taken in Vestvågøy, Norway in 1910.">
            <a:extLst>
              <a:ext uri="{FF2B5EF4-FFF2-40B4-BE49-F238E27FC236}">
                <a16:creationId xmlns:a16="http://schemas.microsoft.com/office/drawing/2014/main" id="{1D425D02-5894-916C-9380-364217652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2607" y="2527143"/>
            <a:ext cx="4405261" cy="2842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4774040" y="5010763"/>
            <a:ext cx="2426719" cy="1785104"/>
          </a:xfrm>
          <a:prstGeom prst="rect">
            <a:avLst/>
          </a:prstGeom>
          <a:noFill/>
        </p:spPr>
        <p:txBody>
          <a:bodyPr wrap="square" rtlCol="0">
            <a:spAutoFit/>
          </a:bodyPr>
          <a:lstStyle/>
          <a:p>
            <a:pPr algn="r"/>
            <a:r>
              <a:rPr lang="en-US" sz="2200" dirty="0"/>
              <a:t>These are precisely the fish we like to catch! One of the problems with MSY…</a:t>
            </a:r>
            <a:endParaRPr lang="en-US" sz="2200" dirty="0">
              <a:latin typeface="+mj-lt"/>
              <a:cs typeface="Franklin Gothic Medium"/>
            </a:endParaRPr>
          </a:p>
        </p:txBody>
      </p:sp>
      <p:sp>
        <p:nvSpPr>
          <p:cNvPr id="3" name="Right Brace 2">
            <a:extLst>
              <a:ext uri="{FF2B5EF4-FFF2-40B4-BE49-F238E27FC236}">
                <a16:creationId xmlns:a16="http://schemas.microsoft.com/office/drawing/2014/main" id="{7B439505-7E01-F572-E61F-273ED7831F68}"/>
              </a:ext>
            </a:extLst>
          </p:cNvPr>
          <p:cNvSpPr/>
          <p:nvPr/>
        </p:nvSpPr>
        <p:spPr>
          <a:xfrm rot="10800000">
            <a:off x="7206290" y="2452747"/>
            <a:ext cx="538407" cy="3108783"/>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B85C78B7-2659-BEC2-5D1A-78BF5D095C3E}"/>
              </a:ext>
            </a:extLst>
          </p:cNvPr>
          <p:cNvSpPr txBox="1"/>
          <p:nvPr/>
        </p:nvSpPr>
        <p:spPr>
          <a:xfrm>
            <a:off x="9639532" y="5405320"/>
            <a:ext cx="2426719" cy="677108"/>
          </a:xfrm>
          <a:prstGeom prst="rect">
            <a:avLst/>
          </a:prstGeom>
          <a:noFill/>
        </p:spPr>
        <p:txBody>
          <a:bodyPr wrap="square" rtlCol="0">
            <a:spAutoFit/>
          </a:bodyPr>
          <a:lstStyle/>
          <a:p>
            <a:pPr algn="r"/>
            <a:r>
              <a:rPr lang="en-US" sz="2200" dirty="0"/>
              <a:t>Norway 1910</a:t>
            </a:r>
          </a:p>
          <a:p>
            <a:pPr algn="r"/>
            <a:r>
              <a:rPr lang="en-US" sz="1600" b="0" i="0" dirty="0">
                <a:solidFill>
                  <a:srgbClr val="333333"/>
                </a:solidFill>
                <a:effectLst/>
                <a:latin typeface="SanomatSans"/>
              </a:rPr>
              <a:t>(</a:t>
            </a:r>
            <a:r>
              <a:rPr lang="en-US" sz="1600" b="0" i="0" dirty="0" err="1">
                <a:solidFill>
                  <a:srgbClr val="333333"/>
                </a:solidFill>
                <a:effectLst/>
                <a:latin typeface="SanomatSans"/>
              </a:rPr>
              <a:t>Norsk</a:t>
            </a:r>
            <a:r>
              <a:rPr lang="en-US" sz="1600" b="0" i="0" dirty="0">
                <a:solidFill>
                  <a:srgbClr val="333333"/>
                </a:solidFill>
                <a:effectLst/>
                <a:latin typeface="SanomatSans"/>
              </a:rPr>
              <a:t> </a:t>
            </a:r>
            <a:r>
              <a:rPr lang="en-US" sz="1600" b="0" i="0" dirty="0" err="1">
                <a:solidFill>
                  <a:srgbClr val="333333"/>
                </a:solidFill>
                <a:effectLst/>
                <a:latin typeface="SanomatSans"/>
              </a:rPr>
              <a:t>folkemuseum</a:t>
            </a:r>
            <a:r>
              <a:rPr lang="en-US" sz="1600" b="0" i="0" dirty="0">
                <a:solidFill>
                  <a:srgbClr val="333333"/>
                </a:solidFill>
                <a:effectLst/>
                <a:latin typeface="SanomatSans"/>
              </a:rPr>
              <a:t>)</a:t>
            </a:r>
            <a:endParaRPr lang="en-US" sz="1600" dirty="0">
              <a:latin typeface="+mj-lt"/>
              <a:cs typeface="Franklin Gothic Medium"/>
            </a:endParaRPr>
          </a:p>
        </p:txBody>
      </p:sp>
    </p:spTree>
    <p:extLst>
      <p:ext uri="{BB962C8B-B14F-4D97-AF65-F5344CB8AC3E}">
        <p14:creationId xmlns:p14="http://schemas.microsoft.com/office/powerpoint/2010/main" val="31866840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531" y="5433888"/>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5930896" y="2935665"/>
            <a:ext cx="3883913" cy="1107996"/>
          </a:xfrm>
          <a:prstGeom prst="rect">
            <a:avLst/>
          </a:prstGeom>
          <a:noFill/>
        </p:spPr>
        <p:txBody>
          <a:bodyPr wrap="square" rtlCol="0">
            <a:spAutoFit/>
          </a:bodyPr>
          <a:lstStyle/>
          <a:p>
            <a:r>
              <a:rPr lang="en-US" sz="2200" dirty="0"/>
              <a:t>Poor modeling projections has led to severe overexploitation, a common problem in fisheries…</a:t>
            </a:r>
            <a:endParaRPr lang="en-US" sz="2200" dirty="0">
              <a:latin typeface="+mj-lt"/>
              <a:cs typeface="Franklin Gothic Medium"/>
            </a:endParaRPr>
          </a:p>
        </p:txBody>
      </p:sp>
      <p:pic>
        <p:nvPicPr>
          <p:cNvPr id="5" name="Picture 4" descr="Orange Worldwide Catches">
            <a:extLst>
              <a:ext uri="{FF2B5EF4-FFF2-40B4-BE49-F238E27FC236}">
                <a16:creationId xmlns:a16="http://schemas.microsoft.com/office/drawing/2014/main" id="{F5B433E0-A61E-80FA-5BBA-1A1D445AB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51" y="2194592"/>
            <a:ext cx="5723241" cy="43376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B9190A-3ED3-8CFB-6BA0-E17196C0112D}"/>
              </a:ext>
            </a:extLst>
          </p:cNvPr>
          <p:cNvSpPr txBox="1"/>
          <p:nvPr/>
        </p:nvSpPr>
        <p:spPr>
          <a:xfrm>
            <a:off x="5930895" y="4145353"/>
            <a:ext cx="3883913" cy="1785104"/>
          </a:xfrm>
          <a:prstGeom prst="rect">
            <a:avLst/>
          </a:prstGeom>
          <a:noFill/>
        </p:spPr>
        <p:txBody>
          <a:bodyPr wrap="square" rtlCol="0">
            <a:spAutoFit/>
          </a:bodyPr>
          <a:lstStyle/>
          <a:p>
            <a:r>
              <a:rPr lang="en-US" sz="2200" dirty="0"/>
              <a:t>In 2008, the international TAC for orange </a:t>
            </a:r>
            <a:r>
              <a:rPr lang="en-US" sz="2200" dirty="0" err="1"/>
              <a:t>roughy</a:t>
            </a:r>
            <a:r>
              <a:rPr lang="en-US" sz="2200" dirty="0"/>
              <a:t> was reduced from 1470 tons to 914 tons… down from over 90,000 tons in the early 1990s…</a:t>
            </a:r>
            <a:endParaRPr lang="en-US" sz="2200" dirty="0">
              <a:latin typeface="+mj-lt"/>
              <a:cs typeface="Franklin Gothic Medium"/>
            </a:endParaRPr>
          </a:p>
        </p:txBody>
      </p:sp>
    </p:spTree>
    <p:extLst>
      <p:ext uri="{BB962C8B-B14F-4D97-AF65-F5344CB8AC3E}">
        <p14:creationId xmlns:p14="http://schemas.microsoft.com/office/powerpoint/2010/main" val="40976325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248282" y="1436698"/>
            <a:ext cx="5252936" cy="892552"/>
          </a:xfrm>
          <a:prstGeom prst="rect">
            <a:avLst/>
          </a:prstGeom>
        </p:spPr>
        <p:txBody>
          <a:bodyPr wrap="square">
            <a:spAutoFit/>
          </a:bodyPr>
          <a:lstStyle/>
          <a:p>
            <a:r>
              <a:rPr lang="en-US" sz="2600" dirty="0">
                <a:solidFill>
                  <a:srgbClr val="000000"/>
                </a:solidFill>
                <a:effectLst/>
              </a:rPr>
              <a:t>Life table analysis is also used extensively in </a:t>
            </a:r>
            <a:r>
              <a:rPr lang="en-US" sz="2600" b="1" dirty="0">
                <a:solidFill>
                  <a:srgbClr val="C00000"/>
                </a:solidFill>
                <a:effectLst/>
              </a:rPr>
              <a:t>human demography</a:t>
            </a:r>
            <a:r>
              <a:rPr lang="en-US" sz="2600" dirty="0">
                <a:solidFill>
                  <a:srgbClr val="000000"/>
                </a:solidFill>
              </a:rPr>
              <a:t>.</a:t>
            </a:r>
            <a:endParaRPr lang="en-US" sz="2600" dirty="0">
              <a:solidFill>
                <a:srgbClr val="000000"/>
              </a:solidFill>
              <a:effectLst/>
            </a:endParaRPr>
          </a:p>
        </p:txBody>
      </p:sp>
      <p:pic>
        <p:nvPicPr>
          <p:cNvPr id="3" name="Picture 2" descr="A picture containing text, receipt&#10;&#10;Description automatically generated">
            <a:extLst>
              <a:ext uri="{FF2B5EF4-FFF2-40B4-BE49-F238E27FC236}">
                <a16:creationId xmlns:a16="http://schemas.microsoft.com/office/drawing/2014/main" id="{5C2E6066-F109-3500-89E9-508BF3E29299}"/>
              </a:ext>
            </a:extLst>
          </p:cNvPr>
          <p:cNvPicPr>
            <a:picLocks noChangeAspect="1"/>
          </p:cNvPicPr>
          <p:nvPr/>
        </p:nvPicPr>
        <p:blipFill>
          <a:blip r:embed="rId3"/>
          <a:stretch>
            <a:fillRect/>
          </a:stretch>
        </p:blipFill>
        <p:spPr>
          <a:xfrm>
            <a:off x="271691" y="2447409"/>
            <a:ext cx="6601273" cy="4254578"/>
          </a:xfrm>
          <a:prstGeom prst="rect">
            <a:avLst/>
          </a:prstGeom>
        </p:spPr>
      </p:pic>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7739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933709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2" name="Rectangle 1">
            <a:extLst>
              <a:ext uri="{FF2B5EF4-FFF2-40B4-BE49-F238E27FC236}">
                <a16:creationId xmlns:a16="http://schemas.microsoft.com/office/drawing/2014/main" id="{FC4AAD23-42C1-C76C-4B80-8CAB83953A80}"/>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spTree>
    <p:extLst>
      <p:ext uri="{BB962C8B-B14F-4D97-AF65-F5344CB8AC3E}">
        <p14:creationId xmlns:p14="http://schemas.microsoft.com/office/powerpoint/2010/main" val="14034171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11" name="Rectangle 10">
            <a:extLst>
              <a:ext uri="{FF2B5EF4-FFF2-40B4-BE49-F238E27FC236}">
                <a16:creationId xmlns:a16="http://schemas.microsoft.com/office/drawing/2014/main" id="{778D40A1-5332-F4E0-982D-A0D8113AB8EA}"/>
              </a:ext>
            </a:extLst>
          </p:cNvPr>
          <p:cNvSpPr/>
          <p:nvPr/>
        </p:nvSpPr>
        <p:spPr>
          <a:xfrm>
            <a:off x="7602315" y="4822912"/>
            <a:ext cx="407484" cy="461665"/>
          </a:xfrm>
          <a:prstGeom prst="rect">
            <a:avLst/>
          </a:prstGeom>
        </p:spPr>
        <p:txBody>
          <a:bodyPr wrap="none">
            <a:spAutoFit/>
          </a:bodyPr>
          <a:lstStyle/>
          <a:p>
            <a:r>
              <a:rPr lang="en-US" sz="2400" b="1" dirty="0">
                <a:latin typeface="Helvetica" pitchFamily="2" charset="0"/>
              </a:rPr>
              <a:t>A</a:t>
            </a:r>
          </a:p>
        </p:txBody>
      </p:sp>
      <p:sp>
        <p:nvSpPr>
          <p:cNvPr id="13" name="Rectangle 12">
            <a:extLst>
              <a:ext uri="{FF2B5EF4-FFF2-40B4-BE49-F238E27FC236}">
                <a16:creationId xmlns:a16="http://schemas.microsoft.com/office/drawing/2014/main" id="{D28149C0-A71C-65CF-9C3F-1C9477B5F117}"/>
              </a:ext>
            </a:extLst>
          </p:cNvPr>
          <p:cNvSpPr/>
          <p:nvPr/>
        </p:nvSpPr>
        <p:spPr>
          <a:xfrm>
            <a:off x="9881430" y="4822913"/>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15" name="Rectangle 14">
            <a:extLst>
              <a:ext uri="{FF2B5EF4-FFF2-40B4-BE49-F238E27FC236}">
                <a16:creationId xmlns:a16="http://schemas.microsoft.com/office/drawing/2014/main" id="{3BC229C6-28AE-452D-2939-20335CCE0188}"/>
              </a:ext>
            </a:extLst>
          </p:cNvPr>
          <p:cNvSpPr/>
          <p:nvPr/>
        </p:nvSpPr>
        <p:spPr>
          <a:xfrm>
            <a:off x="11365777" y="4822912"/>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16" name="Rectangle 15">
            <a:extLst>
              <a:ext uri="{FF2B5EF4-FFF2-40B4-BE49-F238E27FC236}">
                <a16:creationId xmlns:a16="http://schemas.microsoft.com/office/drawing/2014/main" id="{3C43BA96-9AE4-16DA-A603-2B2E86106F1A}"/>
              </a:ext>
            </a:extLst>
          </p:cNvPr>
          <p:cNvSpPr/>
          <p:nvPr/>
        </p:nvSpPr>
        <p:spPr>
          <a:xfrm>
            <a:off x="9432758" y="5685649"/>
            <a:ext cx="441146" cy="461665"/>
          </a:xfrm>
          <a:prstGeom prst="rect">
            <a:avLst/>
          </a:prstGeom>
        </p:spPr>
        <p:txBody>
          <a:bodyPr wrap="square">
            <a:spAutoFit/>
          </a:bodyPr>
          <a:lstStyle/>
          <a:p>
            <a:r>
              <a:rPr lang="en-US" sz="2400" b="1" dirty="0">
                <a:latin typeface="Helvetica" pitchFamily="2" charset="0"/>
              </a:rPr>
              <a:t>x</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5DCC9B-12A3-7BD3-4652-DAF172F6FA2F}"/>
                  </a:ext>
                </a:extLst>
              </p:cNvPr>
              <p:cNvSpPr txBox="1"/>
              <p:nvPr/>
            </p:nvSpPr>
            <p:spPr>
              <a:xfrm>
                <a:off x="9841227" y="5346071"/>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18" name="TextBox 17">
                <a:extLst>
                  <a:ext uri="{FF2B5EF4-FFF2-40B4-BE49-F238E27FC236}">
                    <a16:creationId xmlns:a16="http://schemas.microsoft.com/office/drawing/2014/main" id="{945DCC9B-12A3-7BD3-4652-DAF172F6FA2F}"/>
                  </a:ext>
                </a:extLst>
              </p:cNvPr>
              <p:cNvSpPr txBox="1">
                <a:spLocks noRot="1" noChangeAspect="1" noMove="1" noResize="1" noEditPoints="1" noAdjustHandles="1" noChangeArrowheads="1" noChangeShapeType="1" noTextEdit="1"/>
              </p:cNvSpPr>
              <p:nvPr/>
            </p:nvSpPr>
            <p:spPr>
              <a:xfrm>
                <a:off x="9841227" y="5346071"/>
                <a:ext cx="556819" cy="1059842"/>
              </a:xfrm>
              <a:prstGeom prst="rect">
                <a:avLst/>
              </a:prstGeom>
              <a:blipFill>
                <a:blip r:embed="rId4"/>
                <a:stretch>
                  <a:fillRect b="-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374DAB-BD42-165F-02C5-0895349C4F4A}"/>
                  </a:ext>
                </a:extLst>
              </p:cNvPr>
              <p:cNvSpPr txBox="1"/>
              <p:nvPr/>
            </p:nvSpPr>
            <p:spPr>
              <a:xfrm>
                <a:off x="6593646" y="5346071"/>
                <a:ext cx="2560381"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     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     0</m:t>
                                    </m:r>
                                  </m:e>
                                </m:mr>
                              </m:m>
                            </m:e>
                          </m:eqArr>
                        </m:e>
                      </m:d>
                    </m:oMath>
                  </m:oMathPara>
                </a14:m>
                <a:endParaRPr lang="en-US" dirty="0"/>
              </a:p>
            </p:txBody>
          </p:sp>
        </mc:Choice>
        <mc:Fallback xmlns="">
          <p:sp>
            <p:nvSpPr>
              <p:cNvPr id="20" name="TextBox 19">
                <a:extLst>
                  <a:ext uri="{FF2B5EF4-FFF2-40B4-BE49-F238E27FC236}">
                    <a16:creationId xmlns:a16="http://schemas.microsoft.com/office/drawing/2014/main" id="{EF374DAB-BD42-165F-02C5-0895349C4F4A}"/>
                  </a:ext>
                </a:extLst>
              </p:cNvPr>
              <p:cNvSpPr txBox="1">
                <a:spLocks noRot="1" noChangeAspect="1" noMove="1" noResize="1" noEditPoints="1" noAdjustHandles="1" noChangeArrowheads="1" noChangeShapeType="1" noTextEdit="1"/>
              </p:cNvSpPr>
              <p:nvPr/>
            </p:nvSpPr>
            <p:spPr>
              <a:xfrm>
                <a:off x="6593646" y="5346071"/>
                <a:ext cx="2560381" cy="1061509"/>
              </a:xfrm>
              <a:prstGeom prst="rect">
                <a:avLst/>
              </a:prstGeom>
              <a:blipFill>
                <a:blip r:embed="rId5"/>
                <a:stretch>
                  <a:fillRect t="-3529" b="-1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78D2B4-3BC5-1067-5662-6C6403C217E4}"/>
                  </a:ext>
                </a:extLst>
              </p:cNvPr>
              <p:cNvSpPr txBox="1"/>
              <p:nvPr/>
            </p:nvSpPr>
            <p:spPr>
              <a:xfrm>
                <a:off x="11111170" y="5340716"/>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21" name="TextBox 20">
                <a:extLst>
                  <a:ext uri="{FF2B5EF4-FFF2-40B4-BE49-F238E27FC236}">
                    <a16:creationId xmlns:a16="http://schemas.microsoft.com/office/drawing/2014/main" id="{4978D2B4-3BC5-1067-5662-6C6403C217E4}"/>
                  </a:ext>
                </a:extLst>
              </p:cNvPr>
              <p:cNvSpPr txBox="1">
                <a:spLocks noRot="1" noChangeAspect="1" noMove="1" noResize="1" noEditPoints="1" noAdjustHandles="1" noChangeArrowheads="1" noChangeShapeType="1" noTextEdit="1"/>
              </p:cNvSpPr>
              <p:nvPr/>
            </p:nvSpPr>
            <p:spPr>
              <a:xfrm>
                <a:off x="11111170" y="5340716"/>
                <a:ext cx="886205" cy="1061316"/>
              </a:xfrm>
              <a:prstGeom prst="rect">
                <a:avLst/>
              </a:prstGeom>
              <a:blipFill>
                <a:blip r:embed="rId6"/>
                <a:stretch>
                  <a:fillRect b="-352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895E88BC-B73F-889B-D67C-B903A5D4BA38}"/>
              </a:ext>
            </a:extLst>
          </p:cNvPr>
          <p:cNvSpPr/>
          <p:nvPr/>
        </p:nvSpPr>
        <p:spPr>
          <a:xfrm>
            <a:off x="10549393" y="5640541"/>
            <a:ext cx="441146" cy="461665"/>
          </a:xfrm>
          <a:prstGeom prst="rect">
            <a:avLst/>
          </a:prstGeom>
        </p:spPr>
        <p:txBody>
          <a:bodyPr wrap="square">
            <a:spAutoFit/>
          </a:bodyPr>
          <a:lstStyle/>
          <a:p>
            <a:r>
              <a:rPr lang="en-US" sz="2400" b="1" dirty="0">
                <a:latin typeface="Helvetica" pitchFamily="2" charset="0"/>
              </a:rPr>
              <a:t>=</a:t>
            </a:r>
          </a:p>
        </p:txBody>
      </p:sp>
      <p:sp>
        <p:nvSpPr>
          <p:cNvPr id="2" name="Rectangle 1">
            <a:extLst>
              <a:ext uri="{FF2B5EF4-FFF2-40B4-BE49-F238E27FC236}">
                <a16:creationId xmlns:a16="http://schemas.microsoft.com/office/drawing/2014/main" id="{90BB92DD-0781-5444-0A61-6A3047A1FCAC}"/>
              </a:ext>
            </a:extLst>
          </p:cNvPr>
          <p:cNvSpPr/>
          <p:nvPr/>
        </p:nvSpPr>
        <p:spPr>
          <a:xfrm>
            <a:off x="6397587" y="2462237"/>
            <a:ext cx="6080949" cy="2323713"/>
          </a:xfrm>
          <a:prstGeom prst="rect">
            <a:avLst/>
          </a:prstGeom>
        </p:spPr>
        <p:txBody>
          <a:bodyPr wrap="square">
            <a:spAutoFit/>
          </a:bodyPr>
          <a:lstStyle/>
          <a:p>
            <a:r>
              <a:rPr lang="en-US" sz="2600" dirty="0">
                <a:solidFill>
                  <a:srgbClr val="000000"/>
                </a:solidFill>
                <a:effectLst/>
              </a:rPr>
              <a:t>Humans are not like fish! </a:t>
            </a:r>
          </a:p>
          <a:p>
            <a:r>
              <a:rPr lang="en-US" sz="2600" dirty="0">
                <a:solidFill>
                  <a:srgbClr val="000000"/>
                </a:solidFill>
                <a:effectLst/>
              </a:rPr>
              <a:t>Fecundity tends to decrease in older age classes due to </a:t>
            </a:r>
            <a:r>
              <a:rPr lang="en-US" sz="2600" b="1" dirty="0">
                <a:solidFill>
                  <a:srgbClr val="C00000"/>
                </a:solidFill>
                <a:effectLst/>
              </a:rPr>
              <a:t>reproductive senescence</a:t>
            </a:r>
            <a:r>
              <a:rPr lang="en-US" sz="2600" b="1" dirty="0">
                <a:solidFill>
                  <a:srgbClr val="000000"/>
                </a:solidFill>
              </a:rPr>
              <a:t>.</a:t>
            </a:r>
          </a:p>
          <a:p>
            <a:endParaRPr lang="en-US" sz="1500" b="1" dirty="0">
              <a:solidFill>
                <a:srgbClr val="000000"/>
              </a:solidFill>
            </a:endParaRPr>
          </a:p>
          <a:p>
            <a:r>
              <a:rPr lang="en-US" sz="2600" b="1" dirty="0">
                <a:solidFill>
                  <a:srgbClr val="C00000"/>
                </a:solidFill>
                <a:effectLst/>
                <a:latin typeface="Calibri" panose="020F0502020204030204" pitchFamily="34" charset="0"/>
                <a:cs typeface="Calibri" panose="020F0502020204030204" pitchFamily="34" charset="0"/>
              </a:rPr>
              <a:t>Younger human populations that </a:t>
            </a:r>
            <a:r>
              <a:rPr lang="en-US" sz="2600" b="1" dirty="0">
                <a:solidFill>
                  <a:srgbClr val="C00000"/>
                </a:solidFill>
                <a:latin typeface="Calibri" panose="020F0502020204030204" pitchFamily="34" charset="0"/>
                <a:cs typeface="Calibri" panose="020F0502020204030204" pitchFamily="34" charset="0"/>
              </a:rPr>
              <a:t>start </a:t>
            </a:r>
            <a:r>
              <a:rPr lang="en-US" sz="2600" b="1" u="sng" dirty="0">
                <a:solidFill>
                  <a:srgbClr val="C00000"/>
                </a:solidFill>
                <a:latin typeface="Calibri" panose="020F0502020204030204" pitchFamily="34" charset="0"/>
                <a:cs typeface="Calibri" panose="020F0502020204030204" pitchFamily="34" charset="0"/>
              </a:rPr>
              <a:t>giving birth earlier</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C00000"/>
                </a:solidFill>
                <a:effectLst/>
                <a:latin typeface="Calibri" panose="020F0502020204030204" pitchFamily="34" charset="0"/>
                <a:cs typeface="Calibri" panose="020F0502020204030204" pitchFamily="34" charset="0"/>
              </a:rPr>
              <a:t>grow faster!</a:t>
            </a:r>
            <a:endParaRPr lang="en-US" sz="26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1390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F4883-8D0F-2632-29B6-01E417A5CFD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D3B94F4-7813-7517-3BB3-4384C5075698}"/>
              </a:ext>
            </a:extLst>
          </p:cNvPr>
          <p:cNvSpPr>
            <a:spLocks noGrp="1"/>
          </p:cNvSpPr>
          <p:nvPr>
            <p:ph type="subTitle" idx="1"/>
          </p:nvPr>
        </p:nvSpPr>
        <p:spPr/>
        <p:txBody>
          <a:bodyPr/>
          <a:lstStyle/>
          <a:p>
            <a:endParaRPr lang="en-US"/>
          </a:p>
        </p:txBody>
      </p:sp>
      <p:pic>
        <p:nvPicPr>
          <p:cNvPr id="5" name="slide.url=https://www.polleverywhere.com/multiple_choice_polls/mzLdr86glrEEOpW0rPfEk?state=opened&amp;flow=Default&amp;onscreen=persist">
            <a:extLst>
              <a:ext uri="{FF2B5EF4-FFF2-40B4-BE49-F238E27FC236}">
                <a16:creationId xmlns:a16="http://schemas.microsoft.com/office/drawing/2014/main" id="{A8C9EE56-7ED2-330E-4A7C-106ABBC443A6}"/>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6404921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730CA-7B90-16AE-83AE-EF5CED0B2D31}"/>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FE0696F5-2A56-73A5-AAB0-D5257594B1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229516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775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Fisheries have used this model to attempt to define a maximum sustainable harvest rate (</a:t>
            </a:r>
            <a:r>
              <a:rPr lang="en-US" u="sng" dirty="0"/>
              <a:t>MSY</a:t>
            </a:r>
            <a:r>
              <a:rPr lang="en-US" dirty="0"/>
              <a:t>) to guide policy, but it has performed poorly because the models are not realistic</a:t>
            </a:r>
          </a:p>
          <a:p>
            <a:r>
              <a:rPr lang="en-US" dirty="0"/>
              <a:t>One shortcoming of the simple logistic growth model is a failure to include both environmental and demographic </a:t>
            </a:r>
            <a:r>
              <a:rPr lang="en-US" u="sng" dirty="0"/>
              <a:t>stochasticity</a:t>
            </a:r>
          </a:p>
        </p:txBody>
      </p:sp>
      <p:sp>
        <p:nvSpPr>
          <p:cNvPr id="4" name="Rectangle 3">
            <a:extLst>
              <a:ext uri="{FF2B5EF4-FFF2-40B4-BE49-F238E27FC236}">
                <a16:creationId xmlns:a16="http://schemas.microsoft.com/office/drawing/2014/main" id="{610D7D5A-4B8F-A508-E8BB-7A6D77A6FB17}"/>
              </a:ext>
            </a:extLst>
          </p:cNvPr>
          <p:cNvSpPr/>
          <p:nvPr/>
        </p:nvSpPr>
        <p:spPr>
          <a:xfrm>
            <a:off x="444230" y="1108954"/>
            <a:ext cx="11303540" cy="5544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7451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4" name="Rectangle 3">
            <a:extLst>
              <a:ext uri="{FF2B5EF4-FFF2-40B4-BE49-F238E27FC236}">
                <a16:creationId xmlns:a16="http://schemas.microsoft.com/office/drawing/2014/main" id="{1A6DF977-9F58-40D3-7F2E-3DF3F34ADC92}"/>
              </a:ext>
            </a:extLst>
          </p:cNvPr>
          <p:cNvSpPr/>
          <p:nvPr/>
        </p:nvSpPr>
        <p:spPr>
          <a:xfrm>
            <a:off x="444230" y="2086247"/>
            <a:ext cx="11303540" cy="4844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795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4" name="Rectangle 3">
            <a:extLst>
              <a:ext uri="{FF2B5EF4-FFF2-40B4-BE49-F238E27FC236}">
                <a16:creationId xmlns:a16="http://schemas.microsoft.com/office/drawing/2014/main" id="{FE6A5E28-A9C6-E2DA-B427-3E65BC4DB096}"/>
              </a:ext>
            </a:extLst>
          </p:cNvPr>
          <p:cNvSpPr/>
          <p:nvPr/>
        </p:nvSpPr>
        <p:spPr>
          <a:xfrm>
            <a:off x="444230" y="2758440"/>
            <a:ext cx="11303540" cy="409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3497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4" name="Rectangle 3">
            <a:extLst>
              <a:ext uri="{FF2B5EF4-FFF2-40B4-BE49-F238E27FC236}">
                <a16:creationId xmlns:a16="http://schemas.microsoft.com/office/drawing/2014/main" id="{71420729-AFFD-7660-BC10-2524FB52C95B}"/>
              </a:ext>
            </a:extLst>
          </p:cNvPr>
          <p:cNvSpPr/>
          <p:nvPr/>
        </p:nvSpPr>
        <p:spPr>
          <a:xfrm>
            <a:off x="230870" y="3429001"/>
            <a:ext cx="115169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1996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5C3EE-5D06-F42C-F7DE-9E868302E1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6B4466-8702-09E0-2FB3-29567F49EE2E}"/>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198883F1-BF68-EC12-25BC-BA9BE410B83B}"/>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endParaRPr lang="en-US" dirty="0"/>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5" name="Rectangle 4">
            <a:extLst>
              <a:ext uri="{FF2B5EF4-FFF2-40B4-BE49-F238E27FC236}">
                <a16:creationId xmlns:a16="http://schemas.microsoft.com/office/drawing/2014/main" id="{538AA32D-82EB-91F8-F9DB-A7A88ECE466C}"/>
              </a:ext>
            </a:extLst>
          </p:cNvPr>
          <p:cNvSpPr/>
          <p:nvPr/>
        </p:nvSpPr>
        <p:spPr>
          <a:xfrm>
            <a:off x="246110" y="4844374"/>
            <a:ext cx="11303540" cy="1955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2885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sz="2800" dirty="0"/>
              <a:t>We can estimate growth rates by ‘fitting’ a model to data</a:t>
            </a:r>
            <a:endParaRPr lang="en-US" dirty="0"/>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4" name="Rectangle 3">
            <a:extLst>
              <a:ext uri="{FF2B5EF4-FFF2-40B4-BE49-F238E27FC236}">
                <a16:creationId xmlns:a16="http://schemas.microsoft.com/office/drawing/2014/main" id="{71420729-AFFD-7660-BC10-2524FB52C95B}"/>
              </a:ext>
            </a:extLst>
          </p:cNvPr>
          <p:cNvSpPr/>
          <p:nvPr/>
        </p:nvSpPr>
        <p:spPr>
          <a:xfrm>
            <a:off x="246110" y="4844374"/>
            <a:ext cx="11303540" cy="1955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183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34652764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11" name="Rectangle 10">
            <a:extLst>
              <a:ext uri="{FF2B5EF4-FFF2-40B4-BE49-F238E27FC236}">
                <a16:creationId xmlns:a16="http://schemas.microsoft.com/office/drawing/2014/main" id="{778D40A1-5332-F4E0-982D-A0D8113AB8EA}"/>
              </a:ext>
            </a:extLst>
          </p:cNvPr>
          <p:cNvSpPr/>
          <p:nvPr/>
        </p:nvSpPr>
        <p:spPr>
          <a:xfrm>
            <a:off x="7602315" y="4822912"/>
            <a:ext cx="407484" cy="461665"/>
          </a:xfrm>
          <a:prstGeom prst="rect">
            <a:avLst/>
          </a:prstGeom>
        </p:spPr>
        <p:txBody>
          <a:bodyPr wrap="none">
            <a:spAutoFit/>
          </a:bodyPr>
          <a:lstStyle/>
          <a:p>
            <a:r>
              <a:rPr lang="en-US" sz="2400" b="1" dirty="0">
                <a:latin typeface="Helvetica" pitchFamily="2" charset="0"/>
              </a:rPr>
              <a:t>A</a:t>
            </a:r>
          </a:p>
        </p:txBody>
      </p:sp>
      <p:sp>
        <p:nvSpPr>
          <p:cNvPr id="13" name="Rectangle 12">
            <a:extLst>
              <a:ext uri="{FF2B5EF4-FFF2-40B4-BE49-F238E27FC236}">
                <a16:creationId xmlns:a16="http://schemas.microsoft.com/office/drawing/2014/main" id="{D28149C0-A71C-65CF-9C3F-1C9477B5F117}"/>
              </a:ext>
            </a:extLst>
          </p:cNvPr>
          <p:cNvSpPr/>
          <p:nvPr/>
        </p:nvSpPr>
        <p:spPr>
          <a:xfrm>
            <a:off x="9881430" y="4822913"/>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15" name="Rectangle 14">
            <a:extLst>
              <a:ext uri="{FF2B5EF4-FFF2-40B4-BE49-F238E27FC236}">
                <a16:creationId xmlns:a16="http://schemas.microsoft.com/office/drawing/2014/main" id="{3BC229C6-28AE-452D-2939-20335CCE0188}"/>
              </a:ext>
            </a:extLst>
          </p:cNvPr>
          <p:cNvSpPr/>
          <p:nvPr/>
        </p:nvSpPr>
        <p:spPr>
          <a:xfrm>
            <a:off x="11365777" y="4822912"/>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16" name="Rectangle 15">
            <a:extLst>
              <a:ext uri="{FF2B5EF4-FFF2-40B4-BE49-F238E27FC236}">
                <a16:creationId xmlns:a16="http://schemas.microsoft.com/office/drawing/2014/main" id="{3C43BA96-9AE4-16DA-A603-2B2E86106F1A}"/>
              </a:ext>
            </a:extLst>
          </p:cNvPr>
          <p:cNvSpPr/>
          <p:nvPr/>
        </p:nvSpPr>
        <p:spPr>
          <a:xfrm>
            <a:off x="9432758" y="5685649"/>
            <a:ext cx="441146" cy="461665"/>
          </a:xfrm>
          <a:prstGeom prst="rect">
            <a:avLst/>
          </a:prstGeom>
        </p:spPr>
        <p:txBody>
          <a:bodyPr wrap="square">
            <a:spAutoFit/>
          </a:bodyPr>
          <a:lstStyle/>
          <a:p>
            <a:r>
              <a:rPr lang="en-US" sz="2400" b="1" dirty="0">
                <a:latin typeface="Helvetica" pitchFamily="2" charset="0"/>
              </a:rPr>
              <a:t>x</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5DCC9B-12A3-7BD3-4652-DAF172F6FA2F}"/>
                  </a:ext>
                </a:extLst>
              </p:cNvPr>
              <p:cNvSpPr txBox="1"/>
              <p:nvPr/>
            </p:nvSpPr>
            <p:spPr>
              <a:xfrm>
                <a:off x="9841227" y="5346071"/>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18" name="TextBox 17">
                <a:extLst>
                  <a:ext uri="{FF2B5EF4-FFF2-40B4-BE49-F238E27FC236}">
                    <a16:creationId xmlns:a16="http://schemas.microsoft.com/office/drawing/2014/main" id="{945DCC9B-12A3-7BD3-4652-DAF172F6FA2F}"/>
                  </a:ext>
                </a:extLst>
              </p:cNvPr>
              <p:cNvSpPr txBox="1">
                <a:spLocks noRot="1" noChangeAspect="1" noMove="1" noResize="1" noEditPoints="1" noAdjustHandles="1" noChangeArrowheads="1" noChangeShapeType="1" noTextEdit="1"/>
              </p:cNvSpPr>
              <p:nvPr/>
            </p:nvSpPr>
            <p:spPr>
              <a:xfrm>
                <a:off x="9841227" y="5346071"/>
                <a:ext cx="556819" cy="1059842"/>
              </a:xfrm>
              <a:prstGeom prst="rect">
                <a:avLst/>
              </a:prstGeom>
              <a:blipFill>
                <a:blip r:embed="rId3"/>
                <a:stretch>
                  <a:fillRect b="-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374DAB-BD42-165F-02C5-0895349C4F4A}"/>
                  </a:ext>
                </a:extLst>
              </p:cNvPr>
              <p:cNvSpPr txBox="1"/>
              <p:nvPr/>
            </p:nvSpPr>
            <p:spPr>
              <a:xfrm>
                <a:off x="6593646" y="5346071"/>
                <a:ext cx="2355196"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 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 0</m:t>
                                    </m:r>
                                  </m:e>
                                </m:mr>
                              </m:m>
                            </m:e>
                          </m:eqArr>
                        </m:e>
                      </m:d>
                    </m:oMath>
                  </m:oMathPara>
                </a14:m>
                <a:endParaRPr lang="en-US" dirty="0"/>
              </a:p>
            </p:txBody>
          </p:sp>
        </mc:Choice>
        <mc:Fallback xmlns="">
          <p:sp>
            <p:nvSpPr>
              <p:cNvPr id="20" name="TextBox 19">
                <a:extLst>
                  <a:ext uri="{FF2B5EF4-FFF2-40B4-BE49-F238E27FC236}">
                    <a16:creationId xmlns:a16="http://schemas.microsoft.com/office/drawing/2014/main" id="{EF374DAB-BD42-165F-02C5-0895349C4F4A}"/>
                  </a:ext>
                </a:extLst>
              </p:cNvPr>
              <p:cNvSpPr txBox="1">
                <a:spLocks noRot="1" noChangeAspect="1" noMove="1" noResize="1" noEditPoints="1" noAdjustHandles="1" noChangeArrowheads="1" noChangeShapeType="1" noTextEdit="1"/>
              </p:cNvSpPr>
              <p:nvPr/>
            </p:nvSpPr>
            <p:spPr>
              <a:xfrm>
                <a:off x="6593646" y="5346071"/>
                <a:ext cx="2355196" cy="1061509"/>
              </a:xfrm>
              <a:prstGeom prst="rect">
                <a:avLst/>
              </a:prstGeom>
              <a:blipFill>
                <a:blip r:embed="rId4"/>
                <a:stretch>
                  <a:fillRect t="-3529" b="-1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78D2B4-3BC5-1067-5662-6C6403C217E4}"/>
                  </a:ext>
                </a:extLst>
              </p:cNvPr>
              <p:cNvSpPr txBox="1"/>
              <p:nvPr/>
            </p:nvSpPr>
            <p:spPr>
              <a:xfrm>
                <a:off x="11111170" y="5340716"/>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21" name="TextBox 20">
                <a:extLst>
                  <a:ext uri="{FF2B5EF4-FFF2-40B4-BE49-F238E27FC236}">
                    <a16:creationId xmlns:a16="http://schemas.microsoft.com/office/drawing/2014/main" id="{4978D2B4-3BC5-1067-5662-6C6403C217E4}"/>
                  </a:ext>
                </a:extLst>
              </p:cNvPr>
              <p:cNvSpPr txBox="1">
                <a:spLocks noRot="1" noChangeAspect="1" noMove="1" noResize="1" noEditPoints="1" noAdjustHandles="1" noChangeArrowheads="1" noChangeShapeType="1" noTextEdit="1"/>
              </p:cNvSpPr>
              <p:nvPr/>
            </p:nvSpPr>
            <p:spPr>
              <a:xfrm>
                <a:off x="11111170" y="5340716"/>
                <a:ext cx="886205" cy="1061316"/>
              </a:xfrm>
              <a:prstGeom prst="rect">
                <a:avLst/>
              </a:prstGeom>
              <a:blipFill>
                <a:blip r:embed="rId5"/>
                <a:stretch>
                  <a:fillRect b="-352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895E88BC-B73F-889B-D67C-B903A5D4BA38}"/>
              </a:ext>
            </a:extLst>
          </p:cNvPr>
          <p:cNvSpPr/>
          <p:nvPr/>
        </p:nvSpPr>
        <p:spPr>
          <a:xfrm>
            <a:off x="10549393" y="5640541"/>
            <a:ext cx="441146" cy="461665"/>
          </a:xfrm>
          <a:prstGeom prst="rect">
            <a:avLst/>
          </a:prstGeom>
        </p:spPr>
        <p:txBody>
          <a:bodyPr wrap="square">
            <a:spAutoFit/>
          </a:bodyPr>
          <a:lstStyle/>
          <a:p>
            <a:r>
              <a:rPr lang="en-US" sz="2400" b="1" dirty="0">
                <a:latin typeface="Helvetica" pitchFamily="2" charset="0"/>
              </a:rPr>
              <a:t>=</a:t>
            </a:r>
          </a:p>
        </p:txBody>
      </p:sp>
      <p:sp>
        <p:nvSpPr>
          <p:cNvPr id="23" name="Rectangle 22">
            <a:extLst>
              <a:ext uri="{FF2B5EF4-FFF2-40B4-BE49-F238E27FC236}">
                <a16:creationId xmlns:a16="http://schemas.microsoft.com/office/drawing/2014/main" id="{AAE8B6D5-0B6C-A9DF-4C81-74F9F08147F5}"/>
              </a:ext>
            </a:extLst>
          </p:cNvPr>
          <p:cNvSpPr/>
          <p:nvPr/>
        </p:nvSpPr>
        <p:spPr>
          <a:xfrm>
            <a:off x="6397587" y="2462237"/>
            <a:ext cx="6080949" cy="2323713"/>
          </a:xfrm>
          <a:prstGeom prst="rect">
            <a:avLst/>
          </a:prstGeom>
        </p:spPr>
        <p:txBody>
          <a:bodyPr wrap="square">
            <a:spAutoFit/>
          </a:bodyPr>
          <a:lstStyle/>
          <a:p>
            <a:r>
              <a:rPr lang="en-US" sz="2600" dirty="0">
                <a:solidFill>
                  <a:srgbClr val="000000"/>
                </a:solidFill>
                <a:effectLst/>
              </a:rPr>
              <a:t>Humans are not like fish! </a:t>
            </a:r>
          </a:p>
          <a:p>
            <a:r>
              <a:rPr lang="en-US" sz="2600" dirty="0">
                <a:solidFill>
                  <a:srgbClr val="000000"/>
                </a:solidFill>
                <a:effectLst/>
              </a:rPr>
              <a:t>Fecundity tends to decrease in older age classes due to </a:t>
            </a:r>
            <a:r>
              <a:rPr lang="en-US" sz="2600" b="1" dirty="0">
                <a:solidFill>
                  <a:srgbClr val="C00000"/>
                </a:solidFill>
                <a:effectLst/>
              </a:rPr>
              <a:t>reproductive senescence</a:t>
            </a:r>
            <a:r>
              <a:rPr lang="en-US" sz="2600" b="1" dirty="0">
                <a:solidFill>
                  <a:srgbClr val="000000"/>
                </a:solidFill>
              </a:rPr>
              <a:t>.</a:t>
            </a:r>
          </a:p>
          <a:p>
            <a:endParaRPr lang="en-US" sz="1500" b="1" dirty="0">
              <a:solidFill>
                <a:srgbClr val="000000"/>
              </a:solidFill>
            </a:endParaRPr>
          </a:p>
          <a:p>
            <a:r>
              <a:rPr lang="en-US" sz="2600" b="1" dirty="0">
                <a:solidFill>
                  <a:srgbClr val="C00000"/>
                </a:solidFill>
                <a:effectLst/>
                <a:latin typeface="Calibri" panose="020F0502020204030204" pitchFamily="34" charset="0"/>
                <a:cs typeface="Calibri" panose="020F0502020204030204" pitchFamily="34" charset="0"/>
              </a:rPr>
              <a:t>Younger human populations that </a:t>
            </a:r>
            <a:r>
              <a:rPr lang="en-US" sz="2600" b="1" dirty="0">
                <a:solidFill>
                  <a:srgbClr val="C00000"/>
                </a:solidFill>
                <a:latin typeface="Calibri" panose="020F0502020204030204" pitchFamily="34" charset="0"/>
                <a:cs typeface="Calibri" panose="020F0502020204030204" pitchFamily="34" charset="0"/>
              </a:rPr>
              <a:t>start </a:t>
            </a:r>
            <a:r>
              <a:rPr lang="en-US" sz="2600" b="1" u="sng" dirty="0">
                <a:solidFill>
                  <a:srgbClr val="C00000"/>
                </a:solidFill>
                <a:latin typeface="Calibri" panose="020F0502020204030204" pitchFamily="34" charset="0"/>
                <a:cs typeface="Calibri" panose="020F0502020204030204" pitchFamily="34" charset="0"/>
              </a:rPr>
              <a:t>giving birth earlier</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C00000"/>
                </a:solidFill>
                <a:effectLst/>
                <a:latin typeface="Calibri" panose="020F0502020204030204" pitchFamily="34" charset="0"/>
                <a:cs typeface="Calibri" panose="020F0502020204030204" pitchFamily="34" charset="0"/>
              </a:rPr>
              <a:t>grow faster!</a:t>
            </a:r>
            <a:endParaRPr lang="en-US" sz="2600" dirty="0">
              <a:solidFill>
                <a:srgbClr val="C00000"/>
              </a:solidFill>
              <a:effectLst/>
              <a:latin typeface="Calibri" panose="020F0502020204030204" pitchFamily="34" charset="0"/>
              <a:cs typeface="Calibri" panose="020F0502020204030204" pitchFamily="34" charset="0"/>
            </a:endParaRPr>
          </a:p>
        </p:txBody>
      </p:sp>
      <p:pic>
        <p:nvPicPr>
          <p:cNvPr id="25" name="Picture 24" descr="Table&#10;&#10;Description automatically generated">
            <a:extLst>
              <a:ext uri="{FF2B5EF4-FFF2-40B4-BE49-F238E27FC236}">
                <a16:creationId xmlns:a16="http://schemas.microsoft.com/office/drawing/2014/main" id="{60A19A38-DBFC-A12D-356A-8EEDF262323C}"/>
              </a:ext>
            </a:extLst>
          </p:cNvPr>
          <p:cNvPicPr>
            <a:picLocks noChangeAspect="1"/>
          </p:cNvPicPr>
          <p:nvPr/>
        </p:nvPicPr>
        <p:blipFill>
          <a:blip r:embed="rId6"/>
          <a:stretch>
            <a:fillRect/>
          </a:stretch>
        </p:blipFill>
        <p:spPr>
          <a:xfrm>
            <a:off x="140506" y="2462237"/>
            <a:ext cx="6055269" cy="2736006"/>
          </a:xfrm>
          <a:prstGeom prst="rect">
            <a:avLst/>
          </a:prstGeom>
        </p:spPr>
      </p:pic>
    </p:spTree>
    <p:extLst>
      <p:ext uri="{BB962C8B-B14F-4D97-AF65-F5344CB8AC3E}">
        <p14:creationId xmlns:p14="http://schemas.microsoft.com/office/powerpoint/2010/main" val="3685287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9E9B7-64F5-8006-D33D-0CA4AD90F4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A78895-24C7-562D-689D-64F82E569689}"/>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7FF8E-046A-5310-0E6A-106D36A1D73B}"/>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BE5CABBD-CDDE-571A-E814-EB291D2A6521}"/>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24AAB-9D27-5082-4E33-42024BFEF92D}"/>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2EB24AAB-9D27-5082-4E33-42024BFEF92D}"/>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96F5710-4E33-0A3D-E269-DEA2CDD046F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C3B176-E03B-8751-55C3-4B8730AF5A10}"/>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8E4212-4E8A-76EC-F1E2-7F792125B65A}"/>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7848DF-6385-EFA8-942F-A5478DE6BA08}"/>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78117417-DDDC-7A2E-1DA8-1EB39C2E3967}"/>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6C1AC1E8-F9E3-C391-28B6-66DE4BB258A2}"/>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C75F09F8-E478-05EA-505F-351D6713A82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AC5192-6CDB-D68C-C951-E9287B9724EF}"/>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1365931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30" y="5152301"/>
            <a:ext cx="8591146" cy="1461939"/>
          </a:xfrm>
          <a:prstGeom prst="rect">
            <a:avLst/>
          </a:prstGeom>
          <a:noFill/>
        </p:spPr>
        <p:txBody>
          <a:bodyPr wrap="square">
            <a:spAutoFit/>
          </a:bodyPr>
          <a:lstStyle/>
          <a:p>
            <a:r>
              <a:rPr lang="en-US" sz="2800" dirty="0">
                <a:effectLst/>
                <a:latin typeface="Helvetica" pitchFamily="2" charset="0"/>
              </a:rPr>
              <a:t>Population growth slows as abundance (</a:t>
            </a:r>
            <a:r>
              <a:rPr lang="en-US" sz="2800" b="1" dirty="0">
                <a:solidFill>
                  <a:srgbClr val="C00000"/>
                </a:solidFill>
                <a:effectLst/>
                <a:latin typeface="Helvetica" pitchFamily="2" charset="0"/>
              </a:rPr>
              <a:t>N</a:t>
            </a:r>
            <a:r>
              <a:rPr lang="en-US" sz="2800" dirty="0">
                <a:effectLst/>
                <a:latin typeface="Helvetica" pitchFamily="2" charset="0"/>
              </a:rPr>
              <a:t>) approaches </a:t>
            </a:r>
            <a:r>
              <a:rPr lang="en-US" sz="2800" b="1" dirty="0">
                <a:solidFill>
                  <a:srgbClr val="C00000"/>
                </a:solidFill>
                <a:effectLst/>
                <a:latin typeface="Helvetica" pitchFamily="2" charset="0"/>
              </a:rPr>
              <a:t>carrying capacity </a:t>
            </a:r>
            <a:r>
              <a:rPr lang="en-US" sz="2800" dirty="0">
                <a:effectLst/>
                <a:latin typeface="Helvetica" pitchFamily="2" charset="0"/>
              </a:rPr>
              <a:t>(</a:t>
            </a:r>
            <a:r>
              <a:rPr lang="en-US" sz="2800" b="1" dirty="0">
                <a:solidFill>
                  <a:srgbClr val="C00000"/>
                </a:solidFill>
                <a:effectLst/>
                <a:latin typeface="Helvetica" pitchFamily="2" charset="0"/>
              </a:rPr>
              <a:t>K</a:t>
            </a:r>
            <a:r>
              <a:rPr lang="en-US" sz="2800" dirty="0">
                <a:effectLst/>
                <a:latin typeface="Helvetica" pitchFamily="2" charset="0"/>
              </a:rPr>
              <a:t>). </a:t>
            </a:r>
          </a:p>
          <a:p>
            <a:endParaRPr lang="en-US" sz="500" dirty="0">
              <a:effectLst/>
              <a:latin typeface="Helvetica" pitchFamily="2" charset="0"/>
            </a:endParaRP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cxnSp>
        <p:nvCxnSpPr>
          <p:cNvPr id="5" name="Straight Arrow Connector 4">
            <a:extLst>
              <a:ext uri="{FF2B5EF4-FFF2-40B4-BE49-F238E27FC236}">
                <a16:creationId xmlns:a16="http://schemas.microsoft.com/office/drawing/2014/main" id="{7E693B60-7F9D-FD88-C783-7550A611264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64B33-23A6-4978-A668-7C33F0250CC8}"/>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3014468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
        <p:nvSpPr>
          <p:cNvPr id="3" name="TextBox 2">
            <a:extLst>
              <a:ext uri="{FF2B5EF4-FFF2-40B4-BE49-F238E27FC236}">
                <a16:creationId xmlns:a16="http://schemas.microsoft.com/office/drawing/2014/main" id="{E5F6856A-0824-8EB9-D663-CC8868626E9A}"/>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2784005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3BA7E865-BF93-D1FC-0C31-1E8A300C487B}"/>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90460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2D4FC303-D86F-BF40-84AE-052E123E0E03}"/>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376246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F4F0CE17-44B4-CBEC-77FE-D8E3517F5D9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712942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C3007513-E837-F60A-8668-72ED49FF40D0}"/>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17769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5, Ecology Lecture 2</a:t>
            </a:r>
          </a:p>
          <a:p>
            <a:r>
              <a:rPr lang="en-US" dirty="0"/>
              <a:t>Cara Brook</a:t>
            </a:r>
          </a:p>
          <a:p>
            <a:r>
              <a:rPr lang="en-US" dirty="0"/>
              <a:t>February 6, 2025</a:t>
            </a:r>
          </a:p>
        </p:txBody>
      </p:sp>
    </p:spTree>
    <p:extLst>
      <p:ext uri="{BB962C8B-B14F-4D97-AF65-F5344CB8AC3E}">
        <p14:creationId xmlns:p14="http://schemas.microsoft.com/office/powerpoint/2010/main" val="360992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DC9AC7ED-8E3F-CAE4-BBE3-2B1076FDD0B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303298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F24390-671D-13F4-BC36-BD00D0662DD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3615152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31294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312526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3724234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3588991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547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795348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
        <p:nvSpPr>
          <p:cNvPr id="13" name="TextBox 12">
            <a:extLst>
              <a:ext uri="{FF2B5EF4-FFF2-40B4-BE49-F238E27FC236}">
                <a16:creationId xmlns:a16="http://schemas.microsoft.com/office/drawing/2014/main" id="{0C1A48BF-247A-BF87-B4F0-0732A6C23EC9}"/>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spTree>
    <p:extLst>
      <p:ext uri="{BB962C8B-B14F-4D97-AF65-F5344CB8AC3E}">
        <p14:creationId xmlns:p14="http://schemas.microsoft.com/office/powerpoint/2010/main" val="1845571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144" y="1856583"/>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6B09DE-BB42-A8DE-DB92-4890962D08BA}"/>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206241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23B9-2643-5942-20C8-AD79BFE4C69A}"/>
              </a:ext>
            </a:extLst>
          </p:cNvPr>
          <p:cNvSpPr>
            <a:spLocks noGrp="1"/>
          </p:cNvSpPr>
          <p:nvPr>
            <p:ph type="title"/>
          </p:nvPr>
        </p:nvSpPr>
        <p:spPr/>
        <p:txBody>
          <a:bodyPr/>
          <a:lstStyle/>
          <a:p>
            <a:r>
              <a:rPr lang="en-US" dirty="0"/>
              <a:t>Learning objectives from Lecture 1</a:t>
            </a:r>
          </a:p>
        </p:txBody>
      </p:sp>
      <p:sp>
        <p:nvSpPr>
          <p:cNvPr id="3" name="Content Placeholder 2">
            <a:extLst>
              <a:ext uri="{FF2B5EF4-FFF2-40B4-BE49-F238E27FC236}">
                <a16:creationId xmlns:a16="http://schemas.microsoft.com/office/drawing/2014/main" id="{596AB86E-5517-C2CB-021B-8E0F1ADDF5F0}"/>
              </a:ext>
            </a:extLst>
          </p:cNvPr>
          <p:cNvSpPr>
            <a:spLocks noGrp="1"/>
          </p:cNvSpPr>
          <p:nvPr>
            <p:ph idx="1"/>
          </p:nvPr>
        </p:nvSpPr>
        <p:spPr>
          <a:xfrm>
            <a:off x="838200" y="1546655"/>
            <a:ext cx="10515600" cy="4776653"/>
          </a:xfrm>
        </p:spPr>
        <p:txBody>
          <a:bodyPr>
            <a:normAutofit fontScale="92500" lnSpcReduction="10000"/>
          </a:bodyPr>
          <a:lstStyle/>
          <a:p>
            <a:pPr marL="0" indent="0">
              <a:buNone/>
            </a:pPr>
            <a:r>
              <a:rPr lang="en-US" i="1" dirty="0"/>
              <a:t>You should be able to:</a:t>
            </a:r>
          </a:p>
          <a:p>
            <a:r>
              <a:rPr lang="en-US" dirty="0"/>
              <a:t>Define ecology as a science</a:t>
            </a:r>
          </a:p>
          <a:p>
            <a:r>
              <a:rPr lang="en-US" dirty="0"/>
              <a:t>Distinguish a statistical model (pattern) from a population model (process)</a:t>
            </a:r>
          </a:p>
          <a:p>
            <a:r>
              <a:rPr lang="en-US" dirty="0"/>
              <a:t>Construct a simple box plot for a population model</a:t>
            </a:r>
          </a:p>
          <a:p>
            <a:r>
              <a:rPr lang="en-US" dirty="0"/>
              <a:t>Distinguish geometric and exponential growth – and know when to apply which model to which kinds of data</a:t>
            </a:r>
          </a:p>
          <a:p>
            <a:r>
              <a:rPr lang="en-US" dirty="0"/>
              <a:t>Understand what it means to ‘fit’ a model to data</a:t>
            </a:r>
          </a:p>
          <a:p>
            <a:r>
              <a:rPr lang="en-US" dirty="0"/>
              <a:t>Interpret whether growth is slowing, accelerating, or constant from lines ‘fit’ to different time points</a:t>
            </a:r>
          </a:p>
          <a:p>
            <a:r>
              <a:rPr lang="en-US" dirty="0"/>
              <a:t>Recognize the logistic growth curve and predict population trajectories from various starting points on the graph</a:t>
            </a:r>
          </a:p>
        </p:txBody>
      </p:sp>
    </p:spTree>
    <p:extLst>
      <p:ext uri="{BB962C8B-B14F-4D97-AF65-F5344CB8AC3E}">
        <p14:creationId xmlns:p14="http://schemas.microsoft.com/office/powerpoint/2010/main" val="97978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57265" y="306759"/>
            <a:ext cx="12003932" cy="1325563"/>
          </a:xfrm>
        </p:spPr>
        <p:txBody>
          <a:bodyPr>
            <a:normAutofit/>
          </a:bodyPr>
          <a:lstStyle/>
          <a:p>
            <a:pPr algn="ctr"/>
            <a:r>
              <a:rPr lang="en-US" sz="3500" dirty="0"/>
              <a:t>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3576982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543801" y="2632978"/>
            <a:ext cx="4648200" cy="4093428"/>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a:p>
            <a:endParaRPr lang="en-US" sz="2600" dirty="0">
              <a:latin typeface="Helvetica" pitchFamily="2" charset="0"/>
            </a:endParaRPr>
          </a:p>
          <a:p>
            <a:r>
              <a:rPr lang="en-US" sz="2600" dirty="0">
                <a:effectLst/>
                <a:latin typeface="Helvetica" pitchFamily="2" charset="0"/>
              </a:rPr>
              <a:t>Mathematically, the carrying capacity (K) can be shown to be a </a:t>
            </a:r>
            <a:r>
              <a:rPr lang="en-US" sz="2600" b="1" dirty="0">
                <a:solidFill>
                  <a:srgbClr val="C00000"/>
                </a:solidFill>
                <a:effectLst/>
                <a:latin typeface="Helvetica" pitchFamily="2" charset="0"/>
              </a:rPr>
              <a:t>stable equilibrium</a:t>
            </a:r>
            <a:r>
              <a:rPr lang="en-US" sz="2600" dirty="0">
                <a:effectLst/>
                <a:latin typeface="Helvetica" pitchFamily="2" charset="0"/>
              </a:rPr>
              <a:t>, meaning that if th</a:t>
            </a:r>
            <a:r>
              <a:rPr lang="en-US" sz="2600" dirty="0">
                <a:latin typeface="Helvetica" pitchFamily="2" charset="0"/>
              </a:rPr>
              <a:t>e system is perturbed, it will return to this point.</a:t>
            </a:r>
            <a:endParaRPr lang="en-US" sz="2600" dirty="0">
              <a:effectLst/>
              <a:latin typeface="Helvetica" pitchFamily="2" charset="0"/>
            </a:endParaRPr>
          </a:p>
        </p:txBody>
      </p:sp>
      <p:sp>
        <p:nvSpPr>
          <p:cNvPr id="6" name="Rectangle 5">
            <a:extLst>
              <a:ext uri="{FF2B5EF4-FFF2-40B4-BE49-F238E27FC236}">
                <a16:creationId xmlns:a16="http://schemas.microsoft.com/office/drawing/2014/main" id="{D594B06C-3BA5-9D6F-5B25-98033B9529F8}"/>
              </a:ext>
            </a:extLst>
          </p:cNvPr>
          <p:cNvSpPr/>
          <p:nvPr/>
        </p:nvSpPr>
        <p:spPr>
          <a:xfrm>
            <a:off x="7481546" y="4023360"/>
            <a:ext cx="4436134" cy="283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183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6995161" y="2632978"/>
            <a:ext cx="5246186" cy="4093428"/>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a:p>
            <a:endParaRPr lang="en-US" sz="2600" dirty="0">
              <a:latin typeface="Helvetica" pitchFamily="2" charset="0"/>
            </a:endParaRPr>
          </a:p>
          <a:p>
            <a:r>
              <a:rPr lang="en-US" sz="2600" dirty="0">
                <a:effectLst/>
                <a:latin typeface="Helvetica" pitchFamily="2" charset="0"/>
              </a:rPr>
              <a:t>Mathematically, the carrying capacity (K) can be shown to be a </a:t>
            </a:r>
            <a:r>
              <a:rPr lang="en-US" sz="2600" b="1" dirty="0">
                <a:solidFill>
                  <a:srgbClr val="C00000"/>
                </a:solidFill>
                <a:effectLst/>
                <a:latin typeface="Helvetica" pitchFamily="2" charset="0"/>
              </a:rPr>
              <a:t>stable equilibrium</a:t>
            </a:r>
            <a:r>
              <a:rPr lang="en-US" sz="2600" dirty="0">
                <a:effectLst/>
                <a:latin typeface="Helvetica" pitchFamily="2" charset="0"/>
              </a:rPr>
              <a:t>, meaning that if th</a:t>
            </a:r>
            <a:r>
              <a:rPr lang="en-US" sz="2600" dirty="0">
                <a:latin typeface="Helvetica" pitchFamily="2" charset="0"/>
              </a:rPr>
              <a:t>e system is perturbed, growth will accelerate or decelerate to return the population to K. </a:t>
            </a:r>
            <a:endParaRPr lang="en-US" sz="2600" dirty="0">
              <a:effectLst/>
              <a:latin typeface="Helvetica" pitchFamily="2" charset="0"/>
            </a:endParaRPr>
          </a:p>
        </p:txBody>
      </p:sp>
      <p:pic>
        <p:nvPicPr>
          <p:cNvPr id="6" name="Picture 5" descr="Chart, line chart&#10;&#10;Description automatically generated">
            <a:extLst>
              <a:ext uri="{FF2B5EF4-FFF2-40B4-BE49-F238E27FC236}">
                <a16:creationId xmlns:a16="http://schemas.microsoft.com/office/drawing/2014/main" id="{FF2EF227-FDFB-A792-FF50-4619DB3CA4A7}"/>
              </a:ext>
            </a:extLst>
          </p:cNvPr>
          <p:cNvPicPr>
            <a:picLocks noChangeAspect="1"/>
          </p:cNvPicPr>
          <p:nvPr/>
        </p:nvPicPr>
        <p:blipFill>
          <a:blip r:embed="rId5"/>
          <a:stretch>
            <a:fillRect/>
          </a:stretch>
        </p:blipFill>
        <p:spPr>
          <a:xfrm>
            <a:off x="667151" y="1647685"/>
            <a:ext cx="6145347" cy="4610746"/>
          </a:xfrm>
          <a:prstGeom prst="rect">
            <a:avLst/>
          </a:prstGeom>
        </p:spPr>
      </p:pic>
      <p:cxnSp>
        <p:nvCxnSpPr>
          <p:cNvPr id="8" name="Straight Arrow Connector 7">
            <a:extLst>
              <a:ext uri="{FF2B5EF4-FFF2-40B4-BE49-F238E27FC236}">
                <a16:creationId xmlns:a16="http://schemas.microsoft.com/office/drawing/2014/main" id="{D74D998A-8F5B-4E0D-66B1-1F5EA4C13E71}"/>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964D58-5DC2-8838-CA30-315EAF9A6AAD}"/>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3291E2-D9EB-778C-C695-F0C4C8125205}"/>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0" name="TextBox 9">
                <a:extLst>
                  <a:ext uri="{FF2B5EF4-FFF2-40B4-BE49-F238E27FC236}">
                    <a16:creationId xmlns:a16="http://schemas.microsoft.com/office/drawing/2014/main" id="{BB3291E2-D9EB-778C-C695-F0C4C8125205}"/>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6"/>
                <a:stretch>
                  <a:fillRect b="-5405"/>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DE1E136A-AAC7-1586-649F-8AAA2E513911}"/>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B293F93-9ACC-C863-9D15-4321DB98C783}"/>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355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EDF50-8838-7941-4DB7-35989EED256E}"/>
              </a:ext>
            </a:extLst>
          </p:cNvPr>
          <p:cNvSpPr>
            <a:spLocks noGrp="1"/>
          </p:cNvSpPr>
          <p:nvPr>
            <p:ph type="title"/>
          </p:nvPr>
        </p:nvSpPr>
        <p:spPr/>
        <p:txBody>
          <a:bodyPr/>
          <a:lstStyle/>
          <a:p>
            <a:r>
              <a:rPr lang="en-US" dirty="0">
                <a:highlight>
                  <a:srgbClr val="FFFF00"/>
                </a:highlight>
              </a:rPr>
              <a:t>Question here</a:t>
            </a:r>
          </a:p>
        </p:txBody>
      </p:sp>
      <p:sp>
        <p:nvSpPr>
          <p:cNvPr id="3" name="Content Placeholder 2">
            <a:extLst>
              <a:ext uri="{FF2B5EF4-FFF2-40B4-BE49-F238E27FC236}">
                <a16:creationId xmlns:a16="http://schemas.microsoft.com/office/drawing/2014/main" id="{38CC6E97-27FC-E0E5-1D4C-25475DBE02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84577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092881"/>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p:txBody>
      </p:sp>
    </p:spTree>
    <p:extLst>
      <p:ext uri="{BB962C8B-B14F-4D97-AF65-F5344CB8AC3E}">
        <p14:creationId xmlns:p14="http://schemas.microsoft.com/office/powerpoint/2010/main" val="46615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893100"/>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a:p>
            <a:r>
              <a:rPr lang="en-US" sz="2600" dirty="0">
                <a:effectLst/>
                <a:latin typeface="Helvetica" pitchFamily="2" charset="0"/>
              </a:rPr>
              <a:t>The science of sustainable harvest is used extensively in fisheries management.</a:t>
            </a:r>
          </a:p>
        </p:txBody>
      </p:sp>
    </p:spTree>
    <p:extLst>
      <p:ext uri="{BB962C8B-B14F-4D97-AF65-F5344CB8AC3E}">
        <p14:creationId xmlns:p14="http://schemas.microsoft.com/office/powerpoint/2010/main" val="1311452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cxnSp>
        <p:nvCxnSpPr>
          <p:cNvPr id="6" name="Straight Arrow Connector 5">
            <a:extLst>
              <a:ext uri="{FF2B5EF4-FFF2-40B4-BE49-F238E27FC236}">
                <a16:creationId xmlns:a16="http://schemas.microsoft.com/office/drawing/2014/main" id="{2DC957D6-3DC7-A7FA-09D8-4F7891D61C19}"/>
              </a:ext>
            </a:extLst>
          </p:cNvPr>
          <p:cNvCxnSpPr>
            <a:cxnSpLocks/>
          </p:cNvCxnSpPr>
          <p:nvPr/>
        </p:nvCxnSpPr>
        <p:spPr>
          <a:xfrm flipH="1" flipV="1">
            <a:off x="6622007" y="5922393"/>
            <a:ext cx="478780" cy="281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A2787C2-EED8-8226-AB98-A5055E90354B}"/>
              </a:ext>
            </a:extLst>
          </p:cNvPr>
          <p:cNvCxnSpPr>
            <a:cxnSpLocks/>
          </p:cNvCxnSpPr>
          <p:nvPr/>
        </p:nvCxnSpPr>
        <p:spPr>
          <a:xfrm flipH="1">
            <a:off x="6659229" y="4903714"/>
            <a:ext cx="693260" cy="184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896F066-3600-DA8C-6246-CD52DBEB0C5A}"/>
              </a:ext>
            </a:extLst>
          </p:cNvPr>
          <p:cNvCxnSpPr>
            <a:cxnSpLocks/>
          </p:cNvCxnSpPr>
          <p:nvPr/>
        </p:nvCxnSpPr>
        <p:spPr>
          <a:xfrm flipV="1">
            <a:off x="4526280" y="5787584"/>
            <a:ext cx="408959" cy="5233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EC2A11-74DA-F53D-3832-610A3EA5E9E5}"/>
              </a:ext>
            </a:extLst>
          </p:cNvPr>
          <p:cNvSpPr txBox="1"/>
          <p:nvPr/>
        </p:nvSpPr>
        <p:spPr>
          <a:xfrm>
            <a:off x="7352489" y="4688271"/>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10" name="TextBox 9">
            <a:extLst>
              <a:ext uri="{FF2B5EF4-FFF2-40B4-BE49-F238E27FC236}">
                <a16:creationId xmlns:a16="http://schemas.microsoft.com/office/drawing/2014/main" id="{6E69BD02-27B5-8B8B-4753-C2AA93CEF5BF}"/>
              </a:ext>
            </a:extLst>
          </p:cNvPr>
          <p:cNvSpPr txBox="1"/>
          <p:nvPr/>
        </p:nvSpPr>
        <p:spPr>
          <a:xfrm>
            <a:off x="7100787" y="6016643"/>
            <a:ext cx="4001311" cy="430887"/>
          </a:xfrm>
          <a:prstGeom prst="rect">
            <a:avLst/>
          </a:prstGeom>
          <a:noFill/>
        </p:spPr>
        <p:txBody>
          <a:bodyPr wrap="square">
            <a:spAutoFit/>
          </a:bodyPr>
          <a:lstStyle/>
          <a:p>
            <a:r>
              <a:rPr lang="en-US" sz="2200" dirty="0">
                <a:effectLst/>
                <a:latin typeface="Helvetica" pitchFamily="2" charset="0"/>
              </a:rPr>
              <a:t>carrying capacity</a:t>
            </a:r>
            <a:endParaRPr lang="en-US" dirty="0">
              <a:effectLst/>
              <a:latin typeface="Helvetica" pitchFamily="2" charset="0"/>
            </a:endParaRPr>
          </a:p>
        </p:txBody>
      </p:sp>
      <p:sp>
        <p:nvSpPr>
          <p:cNvPr id="11" name="TextBox 10">
            <a:extLst>
              <a:ext uri="{FF2B5EF4-FFF2-40B4-BE49-F238E27FC236}">
                <a16:creationId xmlns:a16="http://schemas.microsoft.com/office/drawing/2014/main" id="{605C0383-884F-7C88-1694-F73F3179603D}"/>
              </a:ext>
            </a:extLst>
          </p:cNvPr>
          <p:cNvSpPr txBox="1"/>
          <p:nvPr/>
        </p:nvSpPr>
        <p:spPr>
          <a:xfrm>
            <a:off x="2145269" y="6339355"/>
            <a:ext cx="2735576" cy="430887"/>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13" name="Straight Arrow Connector 12">
            <a:extLst>
              <a:ext uri="{FF2B5EF4-FFF2-40B4-BE49-F238E27FC236}">
                <a16:creationId xmlns:a16="http://schemas.microsoft.com/office/drawing/2014/main" id="{C2D37778-5E4E-3DDC-C3E7-93AF05E3FF93}"/>
              </a:ext>
            </a:extLst>
          </p:cNvPr>
          <p:cNvCxnSpPr>
            <a:cxnSpLocks/>
          </p:cNvCxnSpPr>
          <p:nvPr/>
        </p:nvCxnSpPr>
        <p:spPr>
          <a:xfrm flipH="1">
            <a:off x="7775392" y="5504270"/>
            <a:ext cx="624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EC4D6C9-232C-0050-6777-8AE2485DC525}"/>
              </a:ext>
            </a:extLst>
          </p:cNvPr>
          <p:cNvSpPr txBox="1"/>
          <p:nvPr/>
        </p:nvSpPr>
        <p:spPr>
          <a:xfrm>
            <a:off x="8449997" y="5307913"/>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harvesting rate</a:t>
            </a:r>
            <a:endParaRPr lang="en-US" b="1" dirty="0">
              <a:solidFill>
                <a:srgbClr val="C00000"/>
              </a:solidFill>
              <a:effectLst/>
              <a:latin typeface="Helvetica" pitchFamily="2" charset="0"/>
            </a:endParaRPr>
          </a:p>
        </p:txBody>
      </p:sp>
      <p:sp>
        <p:nvSpPr>
          <p:cNvPr id="17" name="Rectangle 16">
            <a:extLst>
              <a:ext uri="{FF2B5EF4-FFF2-40B4-BE49-F238E27FC236}">
                <a16:creationId xmlns:a16="http://schemas.microsoft.com/office/drawing/2014/main" id="{051D016D-7607-DA2D-097F-86E947DC8E01}"/>
              </a:ext>
            </a:extLst>
          </p:cNvPr>
          <p:cNvSpPr/>
          <p:nvPr/>
        </p:nvSpPr>
        <p:spPr>
          <a:xfrm>
            <a:off x="7100787" y="5307915"/>
            <a:ext cx="624191" cy="430885"/>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FEF489-05CB-8024-4780-9A3FBF1203E3}"/>
                  </a:ext>
                </a:extLst>
              </p:cNvPr>
              <p:cNvSpPr txBox="1"/>
              <p:nvPr/>
            </p:nvSpPr>
            <p:spPr>
              <a:xfrm>
                <a:off x="3703065" y="5020383"/>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8" name="TextBox 17">
                <a:extLst>
                  <a:ext uri="{FF2B5EF4-FFF2-40B4-BE49-F238E27FC236}">
                    <a16:creationId xmlns:a16="http://schemas.microsoft.com/office/drawing/2014/main" id="{DDFEF489-05CB-8024-4780-9A3FBF1203E3}"/>
                  </a:ext>
                </a:extLst>
              </p:cNvPr>
              <p:cNvSpPr txBox="1">
                <a:spLocks noRot="1" noChangeAspect="1" noMove="1" noResize="1" noEditPoints="1" noAdjustHandles="1" noChangeArrowheads="1" noChangeShapeType="1" noTextEdit="1"/>
              </p:cNvSpPr>
              <p:nvPr/>
            </p:nvSpPr>
            <p:spPr>
              <a:xfrm>
                <a:off x="3703065" y="5020383"/>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893100"/>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a:p>
            <a:r>
              <a:rPr lang="en-US" sz="2600" dirty="0">
                <a:effectLst/>
                <a:latin typeface="Helvetica" pitchFamily="2" charset="0"/>
              </a:rPr>
              <a:t>The science of sustainable harvest is used extensively in fisheries management.</a:t>
            </a:r>
          </a:p>
        </p:txBody>
      </p:sp>
      <p:cxnSp>
        <p:nvCxnSpPr>
          <p:cNvPr id="3" name="Straight Arrow Connector 2">
            <a:extLst>
              <a:ext uri="{FF2B5EF4-FFF2-40B4-BE49-F238E27FC236}">
                <a16:creationId xmlns:a16="http://schemas.microsoft.com/office/drawing/2014/main" id="{E0956960-AF05-3783-0B84-E46888C0A63B}"/>
              </a:ext>
            </a:extLst>
          </p:cNvPr>
          <p:cNvCxnSpPr>
            <a:cxnSpLocks/>
          </p:cNvCxnSpPr>
          <p:nvPr/>
        </p:nvCxnSpPr>
        <p:spPr>
          <a:xfrm>
            <a:off x="2968144" y="5494157"/>
            <a:ext cx="5678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904C57-5CCA-F8C5-F005-9C5D72CD92CD}"/>
              </a:ext>
            </a:extLst>
          </p:cNvPr>
          <p:cNvSpPr txBox="1"/>
          <p:nvPr/>
        </p:nvSpPr>
        <p:spPr>
          <a:xfrm>
            <a:off x="1025798" y="4969358"/>
            <a:ext cx="1902464" cy="1107996"/>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size with time</a:t>
            </a:r>
            <a:endParaRPr lang="en-US" dirty="0">
              <a:effectLst/>
              <a:latin typeface="Helvetica" pitchFamily="2" charset="0"/>
            </a:endParaRPr>
          </a:p>
        </p:txBody>
      </p:sp>
      <p:sp>
        <p:nvSpPr>
          <p:cNvPr id="20" name="TextBox 19">
            <a:extLst>
              <a:ext uri="{FF2B5EF4-FFF2-40B4-BE49-F238E27FC236}">
                <a16:creationId xmlns:a16="http://schemas.microsoft.com/office/drawing/2014/main" id="{C7782180-70CA-532D-E8B3-79C61879F9E8}"/>
              </a:ext>
            </a:extLst>
          </p:cNvPr>
          <p:cNvSpPr txBox="1"/>
          <p:nvPr/>
        </p:nvSpPr>
        <p:spPr>
          <a:xfrm>
            <a:off x="4935239" y="6420841"/>
            <a:ext cx="2735576" cy="430887"/>
          </a:xfrm>
          <a:prstGeom prst="rect">
            <a:avLst/>
          </a:prstGeom>
          <a:noFill/>
        </p:spPr>
        <p:txBody>
          <a:bodyPr wrap="square">
            <a:spAutoFit/>
          </a:bodyPr>
          <a:lstStyle/>
          <a:p>
            <a:r>
              <a:rPr lang="en-US" sz="2200" dirty="0">
                <a:latin typeface="Helvetica" pitchFamily="2" charset="0"/>
              </a:rPr>
              <a:t>d</a:t>
            </a:r>
            <a:r>
              <a:rPr lang="en-US" sz="2200" dirty="0">
                <a:effectLst/>
                <a:latin typeface="Helvetica" pitchFamily="2" charset="0"/>
              </a:rPr>
              <a:t>ensity-dependence</a:t>
            </a:r>
            <a:endParaRPr lang="en-US" dirty="0">
              <a:effectLst/>
              <a:latin typeface="Helvetica" pitchFamily="2" charset="0"/>
            </a:endParaRPr>
          </a:p>
        </p:txBody>
      </p:sp>
      <p:sp>
        <p:nvSpPr>
          <p:cNvPr id="21" name="Left Brace 20">
            <a:extLst>
              <a:ext uri="{FF2B5EF4-FFF2-40B4-BE49-F238E27FC236}">
                <a16:creationId xmlns:a16="http://schemas.microsoft.com/office/drawing/2014/main" id="{EE2B0776-1067-BBC3-7E30-FE89D7F6ADD6}"/>
              </a:ext>
            </a:extLst>
          </p:cNvPr>
          <p:cNvSpPr/>
          <p:nvPr/>
        </p:nvSpPr>
        <p:spPr>
          <a:xfrm rot="16200000">
            <a:off x="5972540" y="5738142"/>
            <a:ext cx="263040" cy="95134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47385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FEF489-05CB-8024-4780-9A3FBF1203E3}"/>
                  </a:ext>
                </a:extLst>
              </p:cNvPr>
              <p:cNvSpPr txBox="1"/>
              <p:nvPr/>
            </p:nvSpPr>
            <p:spPr>
              <a:xfrm>
                <a:off x="680935" y="2128806"/>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8" name="TextBox 17">
                <a:extLst>
                  <a:ext uri="{FF2B5EF4-FFF2-40B4-BE49-F238E27FC236}">
                    <a16:creationId xmlns:a16="http://schemas.microsoft.com/office/drawing/2014/main" id="{DDFEF489-05CB-8024-4780-9A3FBF1203E3}"/>
                  </a:ext>
                </a:extLst>
              </p:cNvPr>
              <p:cNvSpPr txBox="1">
                <a:spLocks noRot="1" noChangeAspect="1" noMove="1" noResize="1" noEditPoints="1" noAdjustHandles="1" noChangeArrowheads="1" noChangeShapeType="1" noTextEdit="1"/>
              </p:cNvSpPr>
              <p:nvPr/>
            </p:nvSpPr>
            <p:spPr>
              <a:xfrm>
                <a:off x="680935" y="2128806"/>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D87F0C-1AAF-1F14-BD9C-D1A91AEC90AB}"/>
              </a:ext>
            </a:extLst>
          </p:cNvPr>
          <p:cNvSpPr txBox="1"/>
          <p:nvPr/>
        </p:nvSpPr>
        <p:spPr>
          <a:xfrm>
            <a:off x="4378310" y="4489793"/>
            <a:ext cx="4535523" cy="2092881"/>
          </a:xfrm>
          <a:prstGeom prst="rect">
            <a:avLst/>
          </a:prstGeom>
          <a:noFill/>
        </p:spPr>
        <p:txBody>
          <a:bodyPr wrap="square">
            <a:spAutoFit/>
          </a:bodyPr>
          <a:lstStyle/>
          <a:p>
            <a:r>
              <a:rPr lang="en-US" sz="2600" dirty="0">
                <a:latin typeface="Helvetica" pitchFamily="2" charset="0"/>
              </a:rPr>
              <a:t>For a harvested population, </a:t>
            </a:r>
            <a:r>
              <a:rPr lang="en-US" sz="2600" b="1" dirty="0">
                <a:solidFill>
                  <a:srgbClr val="C00000"/>
                </a:solidFill>
                <a:latin typeface="Helvetica" pitchFamily="2" charset="0"/>
              </a:rPr>
              <a:t>theoretically</a:t>
            </a:r>
            <a:r>
              <a:rPr lang="en-US" sz="2600" dirty="0">
                <a:latin typeface="Helvetica" pitchFamily="2" charset="0"/>
              </a:rPr>
              <a:t>, the population size is at equilibrium if the </a:t>
            </a:r>
            <a:r>
              <a:rPr lang="en-US" sz="2600" b="1" dirty="0">
                <a:solidFill>
                  <a:srgbClr val="C00000"/>
                </a:solidFill>
                <a:latin typeface="Helvetica" pitchFamily="2" charset="0"/>
              </a:rPr>
              <a:t>harvest rate equals the population change</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7726DBB-C805-169F-67CF-7E4F330D2AE1}"/>
                  </a:ext>
                </a:extLst>
              </p:cNvPr>
              <p:cNvSpPr txBox="1"/>
              <p:nvPr/>
            </p:nvSpPr>
            <p:spPr>
              <a:xfrm>
                <a:off x="376999" y="4649966"/>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p:sp>
            <p:nvSpPr>
              <p:cNvPr id="5" name="TextBox 4">
                <a:extLst>
                  <a:ext uri="{FF2B5EF4-FFF2-40B4-BE49-F238E27FC236}">
                    <a16:creationId xmlns:a16="http://schemas.microsoft.com/office/drawing/2014/main" id="{C7726DBB-C805-169F-67CF-7E4F330D2AE1}"/>
                  </a:ext>
                </a:extLst>
              </p:cNvPr>
              <p:cNvSpPr txBox="1">
                <a:spLocks noRot="1" noChangeAspect="1" noMove="1" noResize="1" noEditPoints="1" noAdjustHandles="1" noChangeArrowheads="1" noChangeShapeType="1" noTextEdit="1"/>
              </p:cNvSpPr>
              <p:nvPr/>
            </p:nvSpPr>
            <p:spPr>
              <a:xfrm>
                <a:off x="376999" y="4649966"/>
                <a:ext cx="4001311" cy="886268"/>
              </a:xfrm>
              <a:prstGeom prst="rect">
                <a:avLst/>
              </a:prstGeom>
              <a:blipFill>
                <a:blip r:embed="rId4"/>
                <a:stretch>
                  <a:fillRect t="-1429" b="-1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5D697F3-C698-2FFD-D250-1CFEB3F6BD12}"/>
                  </a:ext>
                </a:extLst>
              </p:cNvPr>
              <p:cNvSpPr txBox="1"/>
              <p:nvPr/>
            </p:nvSpPr>
            <p:spPr>
              <a:xfrm>
                <a:off x="838200" y="3400651"/>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p:sp>
            <p:nvSpPr>
              <p:cNvPr id="3" name="TextBox 2">
                <a:extLst>
                  <a:ext uri="{FF2B5EF4-FFF2-40B4-BE49-F238E27FC236}">
                    <a16:creationId xmlns:a16="http://schemas.microsoft.com/office/drawing/2014/main" id="{35D697F3-C698-2FFD-D250-1CFEB3F6BD12}"/>
                  </a:ext>
                </a:extLst>
              </p:cNvPr>
              <p:cNvSpPr txBox="1">
                <a:spLocks noRot="1" noChangeAspect="1" noMove="1" noResize="1" noEditPoints="1" noAdjustHandles="1" noChangeArrowheads="1" noChangeShapeType="1" noTextEdit="1"/>
              </p:cNvSpPr>
              <p:nvPr/>
            </p:nvSpPr>
            <p:spPr>
              <a:xfrm>
                <a:off x="838200" y="3400651"/>
                <a:ext cx="4001311" cy="886268"/>
              </a:xfrm>
              <a:prstGeom prst="rect">
                <a:avLst/>
              </a:prstGeom>
              <a:blipFill>
                <a:blip r:embed="rId5"/>
                <a:stretch>
                  <a:fillRect t="-1408" b="-11268"/>
                </a:stretch>
              </a:blipFill>
            </p:spPr>
            <p:txBody>
              <a:bodyPr/>
              <a:lstStyle/>
              <a:p>
                <a:r>
                  <a:rPr lang="en-US">
                    <a:noFill/>
                  </a:rPr>
                  <a:t> </a:t>
                </a:r>
              </a:p>
            </p:txBody>
          </p:sp>
        </mc:Fallback>
      </mc:AlternateContent>
    </p:spTree>
    <p:extLst>
      <p:ext uri="{BB962C8B-B14F-4D97-AF65-F5344CB8AC3E}">
        <p14:creationId xmlns:p14="http://schemas.microsoft.com/office/powerpoint/2010/main" val="190494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1F7C37BA-13D9-EEFD-196D-F6914E42EB98}"/>
              </a:ext>
            </a:extLst>
          </p:cNvPr>
          <p:cNvCxnSpPr>
            <a:cxnSpLocks/>
          </p:cNvCxnSpPr>
          <p:nvPr/>
        </p:nvCxnSpPr>
        <p:spPr>
          <a:xfrm flipH="1">
            <a:off x="8125912" y="2776309"/>
            <a:ext cx="38733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09ECF7-C204-FC59-30A3-94C48C30679A}"/>
              </a:ext>
            </a:extLst>
          </p:cNvPr>
          <p:cNvSpPr txBox="1"/>
          <p:nvPr/>
        </p:nvSpPr>
        <p:spPr>
          <a:xfrm>
            <a:off x="8653403" y="2560866"/>
            <a:ext cx="4001311" cy="430887"/>
          </a:xfrm>
          <a:prstGeom prst="rect">
            <a:avLst/>
          </a:prstGeom>
          <a:noFill/>
        </p:spPr>
        <p:txBody>
          <a:bodyPr wrap="square">
            <a:spAutoFit/>
          </a:bodyPr>
          <a:lstStyle/>
          <a:p>
            <a:r>
              <a:rPr lang="en-US" sz="2200" dirty="0">
                <a:effectLst/>
                <a:latin typeface="Helvetica" pitchFamily="2" charset="0"/>
              </a:rPr>
              <a:t>harvesting rate</a:t>
            </a:r>
            <a:endParaRPr lang="en-US" dirty="0">
              <a:effectLst/>
              <a:latin typeface="Helvetica" pitchFamily="2" charset="0"/>
            </a:endParaRPr>
          </a:p>
        </p:txBody>
      </p:sp>
      <p:sp>
        <p:nvSpPr>
          <p:cNvPr id="14" name="TextBox 13">
            <a:extLst>
              <a:ext uri="{FF2B5EF4-FFF2-40B4-BE49-F238E27FC236}">
                <a16:creationId xmlns:a16="http://schemas.microsoft.com/office/drawing/2014/main" id="{D1D29153-6660-16B5-7824-9F4AEFAA52A8}"/>
              </a:ext>
            </a:extLst>
          </p:cNvPr>
          <p:cNvSpPr txBox="1"/>
          <p:nvPr/>
        </p:nvSpPr>
        <p:spPr>
          <a:xfrm>
            <a:off x="8653402" y="4038035"/>
            <a:ext cx="4001311" cy="430887"/>
          </a:xfrm>
          <a:prstGeom prst="rect">
            <a:avLst/>
          </a:prstGeom>
          <a:noFill/>
        </p:spPr>
        <p:txBody>
          <a:bodyPr wrap="square">
            <a:spAutoFit/>
          </a:bodyPr>
          <a:lstStyle/>
          <a:p>
            <a:r>
              <a:rPr lang="en-US" sz="2200" dirty="0">
                <a:effectLst/>
                <a:latin typeface="Helvetica" pitchFamily="2" charset="0"/>
              </a:rPr>
              <a:t>carrying capacity</a:t>
            </a:r>
            <a:endParaRPr lang="en-US" dirty="0">
              <a:effectLst/>
              <a:latin typeface="Helvetica" pitchFamily="2" charset="0"/>
            </a:endParaRPr>
          </a:p>
        </p:txBody>
      </p:sp>
      <p:cxnSp>
        <p:nvCxnSpPr>
          <p:cNvPr id="25" name="Straight Arrow Connector 24">
            <a:extLst>
              <a:ext uri="{FF2B5EF4-FFF2-40B4-BE49-F238E27FC236}">
                <a16:creationId xmlns:a16="http://schemas.microsoft.com/office/drawing/2014/main" id="{6501268B-FBEF-722B-B460-7D1F7EDAFBFA}"/>
              </a:ext>
            </a:extLst>
          </p:cNvPr>
          <p:cNvCxnSpPr>
            <a:cxnSpLocks/>
          </p:cNvCxnSpPr>
          <p:nvPr/>
        </p:nvCxnSpPr>
        <p:spPr>
          <a:xfrm flipH="1">
            <a:off x="7985760" y="4283103"/>
            <a:ext cx="527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2DBCD49-3180-611D-EF54-F44D35A8375D}"/>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452C79B-4985-B083-0351-17765BE2F2BC}"/>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7" name="TextBox 26">
                <a:extLst>
                  <a:ext uri="{FF2B5EF4-FFF2-40B4-BE49-F238E27FC236}">
                    <a16:creationId xmlns:a16="http://schemas.microsoft.com/office/drawing/2014/main" id="{0452C79B-4985-B083-0351-17765BE2F2BC}"/>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3"/>
                <a:stretch>
                  <a:fillRect t="-1429" b="-11429"/>
                </a:stretch>
              </a:blipFill>
            </p:spPr>
            <p:txBody>
              <a:bodyPr/>
              <a:lstStyle/>
              <a:p>
                <a:r>
                  <a:rPr lang="en-US">
                    <a:noFill/>
                  </a:rPr>
                  <a:t> </a:t>
                </a:r>
              </a:p>
            </p:txBody>
          </p:sp>
        </mc:Fallback>
      </mc:AlternateContent>
      <p:pic>
        <p:nvPicPr>
          <p:cNvPr id="29" name="Picture 28" descr="Chart, line chart&#10;&#10;Description automatically generated">
            <a:extLst>
              <a:ext uri="{FF2B5EF4-FFF2-40B4-BE49-F238E27FC236}">
                <a16:creationId xmlns:a16="http://schemas.microsoft.com/office/drawing/2014/main" id="{9D797983-04C2-6CB6-F0E0-906BAE29F037}"/>
              </a:ext>
            </a:extLst>
          </p:cNvPr>
          <p:cNvPicPr>
            <a:picLocks noChangeAspect="1"/>
          </p:cNvPicPr>
          <p:nvPr/>
        </p:nvPicPr>
        <p:blipFill>
          <a:blip r:embed="rId4"/>
          <a:stretch>
            <a:fillRect/>
          </a:stretch>
        </p:blipFill>
        <p:spPr>
          <a:xfrm>
            <a:off x="847316" y="1528765"/>
            <a:ext cx="7138444" cy="5355849"/>
          </a:xfrm>
          <a:prstGeom prst="rect">
            <a:avLst/>
          </a:prstGeom>
        </p:spPr>
      </p:pic>
      <p:sp>
        <p:nvSpPr>
          <p:cNvPr id="2" name="Oval 1">
            <a:extLst>
              <a:ext uri="{FF2B5EF4-FFF2-40B4-BE49-F238E27FC236}">
                <a16:creationId xmlns:a16="http://schemas.microsoft.com/office/drawing/2014/main" id="{C01EC6F2-3CA5-C5E8-F154-DEB5BFFF8CA6}"/>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7F6657C-B913-BEB2-383D-0FACC2B8E5B3}"/>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665CE0-9028-35A5-448E-FA29871ABE47}"/>
              </a:ext>
            </a:extLst>
          </p:cNvPr>
          <p:cNvSpPr txBox="1"/>
          <p:nvPr/>
        </p:nvSpPr>
        <p:spPr>
          <a:xfrm>
            <a:off x="8653402" y="4602339"/>
            <a:ext cx="3217633" cy="2123658"/>
          </a:xfrm>
          <a:prstGeom prst="rect">
            <a:avLst/>
          </a:prstGeom>
          <a:noFill/>
        </p:spPr>
        <p:txBody>
          <a:bodyPr wrap="square">
            <a:spAutoFit/>
          </a:bodyPr>
          <a:lstStyle/>
          <a:p>
            <a:r>
              <a:rPr lang="en-US" sz="2200" dirty="0">
                <a:effectLst/>
                <a:latin typeface="Helvetica" pitchFamily="2" charset="0"/>
              </a:rPr>
              <a:t>Curve </a:t>
            </a:r>
            <a:r>
              <a:rPr lang="en-US" sz="2200" dirty="0">
                <a:latin typeface="Helvetica" pitchFamily="2" charset="0"/>
              </a:rPr>
              <a:t>shows equilibrium solutions to the harvesting equation, where r= 0.25 and K=5.</a:t>
            </a:r>
          </a:p>
          <a:p>
            <a:r>
              <a:rPr lang="en-US" sz="2200" dirty="0">
                <a:effectLst/>
                <a:latin typeface="Helvetica" pitchFamily="2" charset="0"/>
              </a:rPr>
              <a:t>Some are </a:t>
            </a:r>
            <a:r>
              <a:rPr lang="en-US" sz="2200" b="1" dirty="0">
                <a:solidFill>
                  <a:srgbClr val="C00000"/>
                </a:solidFill>
                <a:effectLst/>
                <a:latin typeface="Helvetica" pitchFamily="2" charset="0"/>
              </a:rPr>
              <a:t>stable</a:t>
            </a:r>
            <a:r>
              <a:rPr lang="en-US" sz="2200" dirty="0">
                <a:effectLst/>
                <a:latin typeface="Helvetica" pitchFamily="2" charset="0"/>
              </a:rPr>
              <a:t> and some are </a:t>
            </a:r>
            <a:r>
              <a:rPr lang="en-US" sz="2200" b="1" dirty="0">
                <a:solidFill>
                  <a:srgbClr val="C00000"/>
                </a:solidFill>
                <a:effectLst/>
                <a:latin typeface="Helvetica" pitchFamily="2" charset="0"/>
              </a:rPr>
              <a:t>unstable</a:t>
            </a:r>
            <a:r>
              <a:rPr lang="en-US" sz="2200" dirty="0">
                <a:effectLst/>
                <a:latin typeface="Helvetica" pitchFamily="2" charset="0"/>
              </a:rPr>
              <a:t>.</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2E650A83-9196-929C-75D5-A9E89366BACE}"/>
              </a:ext>
            </a:extLst>
          </p:cNvPr>
          <p:cNvCxnSpPr>
            <a:cxnSpLocks/>
          </p:cNvCxnSpPr>
          <p:nvPr/>
        </p:nvCxnSpPr>
        <p:spPr>
          <a:xfrm flipH="1">
            <a:off x="7640664" y="5807596"/>
            <a:ext cx="101273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818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7" name="Straight Arrow Connector 6">
            <a:extLst>
              <a:ext uri="{FF2B5EF4-FFF2-40B4-BE49-F238E27FC236}">
                <a16:creationId xmlns:a16="http://schemas.microsoft.com/office/drawing/2014/main" id="{44ED5B1B-CD24-91B3-919A-2650759803DB}"/>
              </a:ext>
            </a:extLst>
          </p:cNvPr>
          <p:cNvCxnSpPr>
            <a:cxnSpLocks/>
          </p:cNvCxnSpPr>
          <p:nvPr/>
        </p:nvCxnSpPr>
        <p:spPr>
          <a:xfrm flipH="1">
            <a:off x="6035040" y="261305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F59AC6-63FF-620F-5648-8294CA4D43D1}"/>
              </a:ext>
            </a:extLst>
          </p:cNvPr>
          <p:cNvCxnSpPr>
            <a:cxnSpLocks/>
          </p:cNvCxnSpPr>
          <p:nvPr/>
        </p:nvCxnSpPr>
        <p:spPr>
          <a:xfrm>
            <a:off x="5214832" y="261211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8011140" y="2805100"/>
            <a:ext cx="352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D936E92-B34A-7595-368F-06E297228EC8}"/>
              </a:ext>
            </a:extLst>
          </p:cNvPr>
          <p:cNvSpPr txBox="1"/>
          <p:nvPr/>
        </p:nvSpPr>
        <p:spPr>
          <a:xfrm>
            <a:off x="8490401" y="2500300"/>
            <a:ext cx="3366319" cy="2800767"/>
          </a:xfrm>
          <a:prstGeom prst="rect">
            <a:avLst/>
          </a:prstGeom>
          <a:noFill/>
        </p:spPr>
        <p:txBody>
          <a:bodyPr wrap="square">
            <a:spAutoFit/>
          </a:bodyPr>
          <a:lstStyle/>
          <a:p>
            <a:r>
              <a:rPr lang="en-US" sz="2200" b="1" dirty="0">
                <a:solidFill>
                  <a:srgbClr val="C00000"/>
                </a:solidFill>
                <a:effectLst/>
                <a:latin typeface="Helvetica" pitchFamily="2" charset="0"/>
              </a:rPr>
              <a:t>stable equilibrium</a:t>
            </a:r>
          </a:p>
          <a:p>
            <a:r>
              <a:rPr lang="en-US" sz="2200" dirty="0">
                <a:latin typeface="Helvetica" pitchFamily="2" charset="0"/>
              </a:rPr>
              <a:t>For a population of N=4, a harvest rate of 0.2 (animals/timestep) results in a stable equilibrium (</a:t>
            </a:r>
            <a:r>
              <a:rPr lang="en-US" sz="2200" b="1" dirty="0">
                <a:solidFill>
                  <a:srgbClr val="C00000"/>
                </a:solidFill>
                <a:latin typeface="Helvetica" pitchFamily="2" charset="0"/>
              </a:rPr>
              <a:t>sustainable harvest</a:t>
            </a:r>
            <a:r>
              <a:rPr lang="en-US" sz="2200" dirty="0">
                <a:latin typeface="Helvetica" pitchFamily="2" charset="0"/>
              </a:rPr>
              <a:t>).</a:t>
            </a:r>
          </a:p>
          <a:p>
            <a:endParaRPr lang="en-US" sz="2200" dirty="0">
              <a:latin typeface="Helvetica" pitchFamily="2"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D3809D-9A57-C3DA-9973-07C62AB5B7A2}"/>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15" name="TextBox 14">
                <a:extLst>
                  <a:ext uri="{FF2B5EF4-FFF2-40B4-BE49-F238E27FC236}">
                    <a16:creationId xmlns:a16="http://schemas.microsoft.com/office/drawing/2014/main" id="{BAD3809D-9A57-C3DA-9973-07C62AB5B7A2}"/>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BB457B5-7066-3E5F-2321-765BA60D3ADB}"/>
              </a:ext>
            </a:extLst>
          </p:cNvPr>
          <p:cNvSpPr txBox="1">
            <a:spLocks/>
          </p:cNvSpPr>
          <p:nvPr/>
        </p:nvSpPr>
        <p:spPr>
          <a:xfrm>
            <a:off x="1112520" y="18046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3" name="Oval 2">
            <a:extLst>
              <a:ext uri="{FF2B5EF4-FFF2-40B4-BE49-F238E27FC236}">
                <a16:creationId xmlns:a16="http://schemas.microsoft.com/office/drawing/2014/main" id="{78583779-63C4-456F-2927-9F2AD0601F45}"/>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E6984FD-FFE4-C8D7-09B5-031DCDB043A4}"/>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527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6F23-3B1D-9094-E686-3BCB2893C08E}"/>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592336" y="1828987"/>
            <a:ext cx="5734456" cy="4302461"/>
          </a:xfrm>
          <a:prstGeom prst="rect">
            <a:avLst/>
          </a:prstGeom>
        </p:spPr>
      </p:pic>
    </p:spTree>
    <p:extLst>
      <p:ext uri="{BB962C8B-B14F-4D97-AF65-F5344CB8AC3E}">
        <p14:creationId xmlns:p14="http://schemas.microsoft.com/office/powerpoint/2010/main" val="297185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7" name="Straight Arrow Connector 6">
            <a:extLst>
              <a:ext uri="{FF2B5EF4-FFF2-40B4-BE49-F238E27FC236}">
                <a16:creationId xmlns:a16="http://schemas.microsoft.com/office/drawing/2014/main" id="{44ED5B1B-CD24-91B3-919A-2650759803DB}"/>
              </a:ext>
            </a:extLst>
          </p:cNvPr>
          <p:cNvCxnSpPr>
            <a:cxnSpLocks/>
          </p:cNvCxnSpPr>
          <p:nvPr/>
        </p:nvCxnSpPr>
        <p:spPr>
          <a:xfrm flipH="1">
            <a:off x="6035040" y="261305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F59AC6-63FF-620F-5648-8294CA4D43D1}"/>
              </a:ext>
            </a:extLst>
          </p:cNvPr>
          <p:cNvCxnSpPr>
            <a:cxnSpLocks/>
          </p:cNvCxnSpPr>
          <p:nvPr/>
        </p:nvCxnSpPr>
        <p:spPr>
          <a:xfrm>
            <a:off x="5214832" y="261211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8011140" y="2805100"/>
            <a:ext cx="352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D3809D-9A57-C3DA-9973-07C62AB5B7A2}"/>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15" name="TextBox 14">
                <a:extLst>
                  <a:ext uri="{FF2B5EF4-FFF2-40B4-BE49-F238E27FC236}">
                    <a16:creationId xmlns:a16="http://schemas.microsoft.com/office/drawing/2014/main" id="{BAD3809D-9A57-C3DA-9973-07C62AB5B7A2}"/>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0783322-4C2F-0FEF-3EC9-5A87660E9F00}"/>
              </a:ext>
            </a:extLst>
          </p:cNvPr>
          <p:cNvSpPr txBox="1"/>
          <p:nvPr/>
        </p:nvSpPr>
        <p:spPr>
          <a:xfrm>
            <a:off x="8490401" y="2500300"/>
            <a:ext cx="3366319" cy="4154984"/>
          </a:xfrm>
          <a:prstGeom prst="rect">
            <a:avLst/>
          </a:prstGeom>
          <a:noFill/>
        </p:spPr>
        <p:txBody>
          <a:bodyPr wrap="square">
            <a:spAutoFit/>
          </a:bodyPr>
          <a:lstStyle/>
          <a:p>
            <a:r>
              <a:rPr lang="en-US" sz="2200" b="1" dirty="0">
                <a:solidFill>
                  <a:srgbClr val="C00000"/>
                </a:solidFill>
                <a:effectLst/>
                <a:latin typeface="Helvetica" pitchFamily="2" charset="0"/>
              </a:rPr>
              <a:t>stable equilibrium</a:t>
            </a:r>
          </a:p>
          <a:p>
            <a:r>
              <a:rPr lang="en-US" sz="2200" dirty="0">
                <a:latin typeface="Helvetica" pitchFamily="2" charset="0"/>
              </a:rPr>
              <a:t>For a population of N=4, a harvest rate of 0.2 (animals/timestep) results in a stable equilibrium (</a:t>
            </a:r>
            <a:r>
              <a:rPr lang="en-US" sz="2200" b="1" dirty="0">
                <a:solidFill>
                  <a:srgbClr val="C00000"/>
                </a:solidFill>
                <a:latin typeface="Helvetica" pitchFamily="2" charset="0"/>
              </a:rPr>
              <a:t>sustainable harvest</a:t>
            </a:r>
            <a:r>
              <a:rPr lang="en-US" sz="2200" dirty="0">
                <a:latin typeface="Helvetica" pitchFamily="2" charset="0"/>
              </a:rPr>
              <a:t>).</a:t>
            </a:r>
          </a:p>
          <a:p>
            <a:endParaRPr lang="en-US" sz="2200" dirty="0">
              <a:latin typeface="Helvetica" pitchFamily="2" charset="0"/>
            </a:endParaRPr>
          </a:p>
          <a:p>
            <a:r>
              <a:rPr lang="en-US" sz="2200" dirty="0">
                <a:latin typeface="Helvetica" pitchFamily="2" charset="0"/>
              </a:rPr>
              <a:t>Increases or decreases in population size will be compensated to return the system to N=4.</a:t>
            </a:r>
            <a:endParaRPr lang="en-US" dirty="0">
              <a:effectLst/>
              <a:latin typeface="Helvetica" pitchFamily="2" charset="0"/>
            </a:endParaRPr>
          </a:p>
        </p:txBody>
      </p:sp>
      <p:sp>
        <p:nvSpPr>
          <p:cNvPr id="3" name="Title 1">
            <a:extLst>
              <a:ext uri="{FF2B5EF4-FFF2-40B4-BE49-F238E27FC236}">
                <a16:creationId xmlns:a16="http://schemas.microsoft.com/office/drawing/2014/main" id="{5FCAF2B2-49B1-A23B-C400-A6BD4DC123D3}"/>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4" name="Oval 3">
            <a:extLst>
              <a:ext uri="{FF2B5EF4-FFF2-40B4-BE49-F238E27FC236}">
                <a16:creationId xmlns:a16="http://schemas.microsoft.com/office/drawing/2014/main" id="{9901E4A8-CD62-AF8A-36BD-3E0864F96C74}"/>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8073CF9-9C80-3D7F-989D-C730666740CB}"/>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490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3820140" y="2209800"/>
            <a:ext cx="4318020" cy="290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D3809D-9A57-C3DA-9973-07C62AB5B7A2}"/>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15" name="TextBox 14">
                <a:extLst>
                  <a:ext uri="{FF2B5EF4-FFF2-40B4-BE49-F238E27FC236}">
                    <a16:creationId xmlns:a16="http://schemas.microsoft.com/office/drawing/2014/main" id="{BAD3809D-9A57-C3DA-9973-07C62AB5B7A2}"/>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3C22CF5-3C55-4B85-23B3-B0B8B4B7B303}"/>
              </a:ext>
            </a:extLst>
          </p:cNvPr>
          <p:cNvSpPr txBox="1"/>
          <p:nvPr/>
        </p:nvSpPr>
        <p:spPr>
          <a:xfrm>
            <a:off x="8324687" y="1920240"/>
            <a:ext cx="3701599" cy="2462213"/>
          </a:xfrm>
          <a:prstGeom prst="rect">
            <a:avLst/>
          </a:prstGeom>
          <a:noFill/>
        </p:spPr>
        <p:txBody>
          <a:bodyPr wrap="square">
            <a:spAutoFit/>
          </a:bodyPr>
          <a:lstStyle/>
          <a:p>
            <a:r>
              <a:rPr lang="en-US" sz="2200" b="1" dirty="0">
                <a:solidFill>
                  <a:srgbClr val="C00000"/>
                </a:solidFill>
                <a:effectLst/>
                <a:latin typeface="Helvetica" pitchFamily="2" charset="0"/>
              </a:rPr>
              <a:t>unstable equilibrium</a:t>
            </a:r>
          </a:p>
          <a:p>
            <a:r>
              <a:rPr lang="en-US" sz="2200" dirty="0">
                <a:latin typeface="Helvetica" pitchFamily="2" charset="0"/>
              </a:rPr>
              <a:t>For a population of N=1, a harvest rate of 0.2 (animals/timestep) results in an unsustainable equilibrium. </a:t>
            </a:r>
          </a:p>
          <a:p>
            <a:endParaRPr lang="en-US" sz="2200" dirty="0">
              <a:latin typeface="Helvetica" pitchFamily="2" charset="0"/>
            </a:endParaRPr>
          </a:p>
        </p:txBody>
      </p:sp>
      <p:cxnSp>
        <p:nvCxnSpPr>
          <p:cNvPr id="4" name="Straight Arrow Connector 3">
            <a:extLst>
              <a:ext uri="{FF2B5EF4-FFF2-40B4-BE49-F238E27FC236}">
                <a16:creationId xmlns:a16="http://schemas.microsoft.com/office/drawing/2014/main" id="{B68D31CD-B9E9-7B3F-4043-2C9E0D811DE7}"/>
              </a:ext>
            </a:extLst>
          </p:cNvPr>
          <p:cNvCxnSpPr>
            <a:cxnSpLocks/>
          </p:cNvCxnSpPr>
          <p:nvPr/>
        </p:nvCxnSpPr>
        <p:spPr>
          <a:xfrm flipH="1">
            <a:off x="2301240" y="265783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FD315D-61EE-86EE-3C2E-8EE52341DB67}"/>
              </a:ext>
            </a:extLst>
          </p:cNvPr>
          <p:cNvCxnSpPr>
            <a:cxnSpLocks/>
          </p:cNvCxnSpPr>
          <p:nvPr/>
        </p:nvCxnSpPr>
        <p:spPr>
          <a:xfrm>
            <a:off x="3098176" y="2663918"/>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2B3E03-A009-7C9C-7874-73ADF05F0AD4}"/>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5" name="Oval 4">
            <a:extLst>
              <a:ext uri="{FF2B5EF4-FFF2-40B4-BE49-F238E27FC236}">
                <a16:creationId xmlns:a16="http://schemas.microsoft.com/office/drawing/2014/main" id="{105A607F-295C-7B19-05D4-236077B23A45}"/>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6548CD-B4C7-DEF4-BF46-7E92418540EE}"/>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934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D3809D-9A57-C3DA-9973-07C62AB5B7A2}"/>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15" name="TextBox 14">
                <a:extLst>
                  <a:ext uri="{FF2B5EF4-FFF2-40B4-BE49-F238E27FC236}">
                    <a16:creationId xmlns:a16="http://schemas.microsoft.com/office/drawing/2014/main" id="{BAD3809D-9A57-C3DA-9973-07C62AB5B7A2}"/>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3C22CF5-3C55-4B85-23B3-B0B8B4B7B303}"/>
              </a:ext>
            </a:extLst>
          </p:cNvPr>
          <p:cNvSpPr txBox="1"/>
          <p:nvPr/>
        </p:nvSpPr>
        <p:spPr>
          <a:xfrm>
            <a:off x="8324687" y="1920240"/>
            <a:ext cx="3701599" cy="4832092"/>
          </a:xfrm>
          <a:prstGeom prst="rect">
            <a:avLst/>
          </a:prstGeom>
          <a:noFill/>
        </p:spPr>
        <p:txBody>
          <a:bodyPr wrap="square">
            <a:spAutoFit/>
          </a:bodyPr>
          <a:lstStyle/>
          <a:p>
            <a:r>
              <a:rPr lang="en-US" sz="2200" b="1" dirty="0">
                <a:solidFill>
                  <a:srgbClr val="C00000"/>
                </a:solidFill>
                <a:effectLst/>
                <a:latin typeface="Helvetica" pitchFamily="2" charset="0"/>
              </a:rPr>
              <a:t>unstable equilibrium</a:t>
            </a:r>
          </a:p>
          <a:p>
            <a:r>
              <a:rPr lang="en-US" sz="2200" dirty="0">
                <a:latin typeface="Helvetica" pitchFamily="2" charset="0"/>
              </a:rPr>
              <a:t>For a population of N=1, a harvest rate of 0.2 (animals/timestep) results in an unsustainable equilibrium. </a:t>
            </a:r>
          </a:p>
          <a:p>
            <a:endParaRPr lang="en-US" sz="2200" dirty="0">
              <a:latin typeface="Helvetica" pitchFamily="2" charset="0"/>
            </a:endParaRPr>
          </a:p>
          <a:p>
            <a:r>
              <a:rPr lang="en-US" sz="2200" dirty="0">
                <a:latin typeface="Helvetica" pitchFamily="2" charset="0"/>
              </a:rPr>
              <a:t>Random increases or decreases in population size will result in the population moving away from N=1 to, respectively, N=4 or N=0 (the latter is a </a:t>
            </a:r>
            <a:r>
              <a:rPr lang="en-US" sz="2200" b="1" dirty="0">
                <a:solidFill>
                  <a:srgbClr val="C00000"/>
                </a:solidFill>
                <a:latin typeface="Helvetica" pitchFamily="2" charset="0"/>
              </a:rPr>
              <a:t>population collapse</a:t>
            </a:r>
            <a:r>
              <a:rPr lang="en-US" sz="2200" dirty="0">
                <a:latin typeface="Helvetica" pitchFamily="2" charset="0"/>
              </a:rPr>
              <a:t>).</a:t>
            </a:r>
            <a:endParaRPr lang="en-US" sz="2400" dirty="0">
              <a:effectLst/>
              <a:latin typeface="Helvetica" pitchFamily="2" charset="0"/>
            </a:endParaRPr>
          </a:p>
        </p:txBody>
      </p:sp>
      <p:cxnSp>
        <p:nvCxnSpPr>
          <p:cNvPr id="4" name="Straight Arrow Connector 3">
            <a:extLst>
              <a:ext uri="{FF2B5EF4-FFF2-40B4-BE49-F238E27FC236}">
                <a16:creationId xmlns:a16="http://schemas.microsoft.com/office/drawing/2014/main" id="{B68D31CD-B9E9-7B3F-4043-2C9E0D811DE7}"/>
              </a:ext>
            </a:extLst>
          </p:cNvPr>
          <p:cNvCxnSpPr>
            <a:cxnSpLocks/>
          </p:cNvCxnSpPr>
          <p:nvPr/>
        </p:nvCxnSpPr>
        <p:spPr>
          <a:xfrm flipH="1">
            <a:off x="2301240" y="265783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FD315D-61EE-86EE-3C2E-8EE52341DB67}"/>
              </a:ext>
            </a:extLst>
          </p:cNvPr>
          <p:cNvCxnSpPr>
            <a:cxnSpLocks/>
          </p:cNvCxnSpPr>
          <p:nvPr/>
        </p:nvCxnSpPr>
        <p:spPr>
          <a:xfrm>
            <a:off x="3098176" y="2663918"/>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B91026-EA74-41A7-0640-4C2E34E3E82A}"/>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5" name="Oval 4">
            <a:extLst>
              <a:ext uri="{FF2B5EF4-FFF2-40B4-BE49-F238E27FC236}">
                <a16:creationId xmlns:a16="http://schemas.microsoft.com/office/drawing/2014/main" id="{76933957-D95E-4722-2895-719020AD5F33}"/>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4AA4445-944B-8291-BB3F-7CDD4652E646}"/>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318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6AEA5FE-F472-4618-1221-15AA7BBF957F}"/>
                  </a:ext>
                </a:extLst>
              </p:cNvPr>
              <p:cNvSpPr txBox="1"/>
              <p:nvPr/>
            </p:nvSpPr>
            <p:spPr>
              <a:xfrm>
                <a:off x="7600902" y="1496867"/>
                <a:ext cx="4001311" cy="2092176"/>
              </a:xfrm>
              <a:prstGeom prst="rect">
                <a:avLst/>
              </a:prstGeom>
              <a:noFill/>
            </p:spPr>
            <p:txBody>
              <a:bodyPr wrap="square">
                <a:spAutoFit/>
              </a:bodyPr>
              <a:lstStyle/>
              <a:p>
                <a:pPr algn="ctr"/>
                <a:r>
                  <a:rPr lang="en-US" sz="2400" dirty="0">
                    <a:latin typeface="Helvetica" pitchFamily="2" charset="0"/>
                  </a:rPr>
                  <a:t>In the logistic growth equation, population growth (</a:t>
                </a:r>
                <a:r>
                  <a:rPr lang="en-US" sz="2400" dirty="0" err="1">
                    <a:latin typeface="Helvetica" pitchFamily="2" charset="0"/>
                  </a:rPr>
                  <a:t>dN</a:t>
                </a:r>
                <a:r>
                  <a:rPr lang="en-US" sz="2400" dirty="0">
                    <a:latin typeface="Helvetica" pitchFamily="2" charset="0"/>
                  </a:rPr>
                  <a:t>/dt) is maximized at half the carrying capacity </a:t>
                </a:r>
                <a14:m>
                  <m:oMath xmlns:m="http://schemas.openxmlformats.org/officeDocument/2006/math">
                    <m:r>
                      <a:rPr lang="en-US" sz="2400" b="0" i="1" smtClean="0">
                        <a:latin typeface="Cambria Math" panose="02040503050406030204" pitchFamily="18" charset="0"/>
                      </a:rPr>
                      <m:t>𝑁</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𝐾</m:t>
                        </m:r>
                      </m:num>
                      <m:den>
                        <m:r>
                          <a:rPr lang="en-US" sz="2400" b="0" i="1" smtClean="0">
                            <a:latin typeface="Cambria Math" panose="02040503050406030204" pitchFamily="18" charset="0"/>
                          </a:rPr>
                          <m:t>2</m:t>
                        </m:r>
                      </m:den>
                    </m:f>
                  </m:oMath>
                </a14:m>
                <a:endParaRPr lang="en-US" sz="2400" b="0" dirty="0">
                  <a:latin typeface="Helvetica" pitchFamily="2" charset="0"/>
                </a:endParaRPr>
              </a:p>
              <a:p>
                <a:pPr algn="ctr"/>
                <a:endParaRPr lang="en-US" sz="2400" b="1" dirty="0">
                  <a:solidFill>
                    <a:srgbClr val="C00000"/>
                  </a:solidFill>
                  <a:effectLst/>
                  <a:latin typeface="Helvetica" pitchFamily="2" charset="0"/>
                </a:endParaRPr>
              </a:p>
            </p:txBody>
          </p:sp>
        </mc:Choice>
        <mc:Fallback xmlns="">
          <p:sp>
            <p:nvSpPr>
              <p:cNvPr id="13" name="TextBox 12">
                <a:extLst>
                  <a:ext uri="{FF2B5EF4-FFF2-40B4-BE49-F238E27FC236}">
                    <a16:creationId xmlns:a16="http://schemas.microsoft.com/office/drawing/2014/main" id="{16AEA5FE-F472-4618-1221-15AA7BBF957F}"/>
                  </a:ext>
                </a:extLst>
              </p:cNvPr>
              <p:cNvSpPr txBox="1">
                <a:spLocks noRot="1" noChangeAspect="1" noMove="1" noResize="1" noEditPoints="1" noAdjustHandles="1" noChangeArrowheads="1" noChangeShapeType="1" noTextEdit="1"/>
              </p:cNvSpPr>
              <p:nvPr/>
            </p:nvSpPr>
            <p:spPr>
              <a:xfrm>
                <a:off x="7600902" y="1496867"/>
                <a:ext cx="4001311" cy="2092176"/>
              </a:xfrm>
              <a:prstGeom prst="rect">
                <a:avLst/>
              </a:prstGeom>
              <a:blipFill>
                <a:blip r:embed="rId5"/>
                <a:stretch>
                  <a:fillRect l="-1582" t="-3030" r="-3481"/>
                </a:stretch>
              </a:blipFill>
            </p:spPr>
            <p:txBody>
              <a:bodyPr/>
              <a:lstStyle/>
              <a:p>
                <a:r>
                  <a:rPr lang="en-US">
                    <a:noFill/>
                  </a:rPr>
                  <a:t> </a:t>
                </a:r>
              </a:p>
            </p:txBody>
          </p:sp>
        </mc:Fallback>
      </mc:AlternateContent>
      <p:sp>
        <p:nvSpPr>
          <p:cNvPr id="4" name="Chord 3">
            <a:extLst>
              <a:ext uri="{FF2B5EF4-FFF2-40B4-BE49-F238E27FC236}">
                <a16:creationId xmlns:a16="http://schemas.microsoft.com/office/drawing/2014/main" id="{9FD06619-EEBA-544C-6314-FABB0C711FF6}"/>
              </a:ext>
            </a:extLst>
          </p:cNvPr>
          <p:cNvSpPr/>
          <p:nvPr/>
        </p:nvSpPr>
        <p:spPr>
          <a:xfrm rot="10800000">
            <a:off x="413745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02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3AF896-F8A7-1C84-934A-D35AAD98EB15}"/>
              </a:ext>
            </a:extLst>
          </p:cNvPr>
          <p:cNvSpPr txBox="1"/>
          <p:nvPr/>
        </p:nvSpPr>
        <p:spPr>
          <a:xfrm>
            <a:off x="10581505" y="4822432"/>
            <a:ext cx="1610495" cy="461665"/>
          </a:xfrm>
          <a:prstGeom prst="rect">
            <a:avLst/>
          </a:prstGeom>
          <a:noFill/>
        </p:spPr>
        <p:txBody>
          <a:bodyPr wrap="square">
            <a:spAutoFit/>
          </a:bodyPr>
          <a:lstStyle/>
          <a:p>
            <a:pPr algn="ctr"/>
            <a:r>
              <a:rPr lang="en-US" sz="1200" i="1" dirty="0">
                <a:latin typeface="Helvetica" pitchFamily="2" charset="0"/>
              </a:rPr>
              <a:t>take the derivative with respect to N</a:t>
            </a:r>
            <a:endParaRPr lang="en-US" sz="1200" b="1" i="1" dirty="0">
              <a:solidFill>
                <a:srgbClr val="C00000"/>
              </a:solidFill>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EEA30C-5D99-6981-7B10-91A299B586FE}"/>
                  </a:ext>
                </a:extLst>
              </p:cNvPr>
              <p:cNvSpPr txBox="1"/>
              <p:nvPr/>
            </p:nvSpPr>
            <p:spPr>
              <a:xfrm>
                <a:off x="7600902" y="1496867"/>
                <a:ext cx="4001311" cy="3353354"/>
              </a:xfrm>
              <a:prstGeom prst="rect">
                <a:avLst/>
              </a:prstGeom>
              <a:noFill/>
            </p:spPr>
            <p:txBody>
              <a:bodyPr wrap="square">
                <a:spAutoFit/>
              </a:bodyPr>
              <a:lstStyle/>
              <a:p>
                <a:pPr algn="ctr"/>
                <a:r>
                  <a:rPr lang="en-US" sz="2400" dirty="0">
                    <a:latin typeface="Helvetica" pitchFamily="2" charset="0"/>
                  </a:rPr>
                  <a:t>In the logistic growth equation, population growth (</a:t>
                </a:r>
                <a:r>
                  <a:rPr lang="en-US" sz="2400" dirty="0" err="1">
                    <a:latin typeface="Helvetica" pitchFamily="2" charset="0"/>
                  </a:rPr>
                  <a:t>dN</a:t>
                </a:r>
                <a:r>
                  <a:rPr lang="en-US" sz="2400" dirty="0">
                    <a:latin typeface="Helvetica" pitchFamily="2" charset="0"/>
                  </a:rPr>
                  <a:t>/dt) is maximized at half the carrying capacity </a:t>
                </a:r>
                <a14:m>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𝐾</m:t>
                        </m:r>
                      </m:num>
                      <m:den>
                        <m:r>
                          <a:rPr lang="en-US" sz="2400" i="1">
                            <a:latin typeface="Cambria Math" panose="02040503050406030204" pitchFamily="18" charset="0"/>
                          </a:rPr>
                          <m:t>2</m:t>
                        </m:r>
                      </m:den>
                    </m:f>
                  </m:oMath>
                </a14:m>
                <a:endParaRPr lang="en-US" sz="2400" dirty="0">
                  <a:latin typeface="Helvetica" pitchFamily="2" charset="0"/>
                </a:endParaRPr>
              </a:p>
              <a:p>
                <a:pPr algn="ctr"/>
                <a:endParaRPr lang="en-US" sz="2400" dirty="0">
                  <a:effectLst/>
                  <a:latin typeface="Helvetica" pitchFamily="2" charset="0"/>
                </a:endParaRPr>
              </a:p>
              <a:p>
                <a:pPr algn="ctr"/>
                <a:r>
                  <a:rPr lang="en-US" sz="2400" dirty="0">
                    <a:effectLst/>
                    <a:latin typeface="Helvetica" pitchFamily="2" charset="0"/>
                  </a:rPr>
                  <a:t>Theoretically, harvest could be maximized here as well:</a:t>
                </a:r>
              </a:p>
              <a:p>
                <a:pPr algn="ctr"/>
                <a:r>
                  <a:rPr lang="en-US" sz="2400" b="1" dirty="0">
                    <a:solidFill>
                      <a:srgbClr val="C00000"/>
                    </a:solidFill>
                    <a:effectLst/>
                    <a:latin typeface="Helvetica" pitchFamily="2" charset="0"/>
                  </a:rPr>
                  <a:t>MSY: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𝑟𝐾</m:t>
                        </m:r>
                      </m:num>
                      <m:den>
                        <m:r>
                          <a:rPr lang="en-US" sz="2400" b="0" i="1" smtClean="0">
                            <a:latin typeface="Cambria Math" panose="02040503050406030204" pitchFamily="18" charset="0"/>
                          </a:rPr>
                          <m:t>4</m:t>
                        </m:r>
                      </m:den>
                    </m:f>
                  </m:oMath>
                </a14:m>
                <a:endParaRPr lang="en-US" sz="2400" b="1" dirty="0">
                  <a:solidFill>
                    <a:srgbClr val="C00000"/>
                  </a:solidFill>
                  <a:effectLst/>
                  <a:latin typeface="Helvetica" pitchFamily="2" charset="0"/>
                </a:endParaRPr>
              </a:p>
            </p:txBody>
          </p:sp>
        </mc:Choice>
        <mc:Fallback xmlns="">
          <p:sp>
            <p:nvSpPr>
              <p:cNvPr id="8" name="TextBox 7">
                <a:extLst>
                  <a:ext uri="{FF2B5EF4-FFF2-40B4-BE49-F238E27FC236}">
                    <a16:creationId xmlns:a16="http://schemas.microsoft.com/office/drawing/2014/main" id="{81EEA30C-5D99-6981-7B10-91A299B586FE}"/>
                  </a:ext>
                </a:extLst>
              </p:cNvPr>
              <p:cNvSpPr txBox="1">
                <a:spLocks noRot="1" noChangeAspect="1" noMove="1" noResize="1" noEditPoints="1" noAdjustHandles="1" noChangeArrowheads="1" noChangeShapeType="1" noTextEdit="1"/>
              </p:cNvSpPr>
              <p:nvPr/>
            </p:nvSpPr>
            <p:spPr>
              <a:xfrm>
                <a:off x="7600902" y="1496867"/>
                <a:ext cx="4001311" cy="3353354"/>
              </a:xfrm>
              <a:prstGeom prst="rect">
                <a:avLst/>
              </a:prstGeom>
              <a:blipFill>
                <a:blip r:embed="rId5"/>
                <a:stretch>
                  <a:fillRect l="-1582" t="-1887" r="-3481" b="-1132"/>
                </a:stretch>
              </a:blipFill>
            </p:spPr>
            <p:txBody>
              <a:bodyPr/>
              <a:lstStyle/>
              <a:p>
                <a:r>
                  <a:rPr lang="en-US">
                    <a:noFill/>
                  </a:rPr>
                  <a:t> </a:t>
                </a:r>
              </a:p>
            </p:txBody>
          </p:sp>
        </mc:Fallback>
      </mc:AlternateContent>
      <p:cxnSp>
        <p:nvCxnSpPr>
          <p:cNvPr id="11" name="Elbow Connector 10">
            <a:extLst>
              <a:ext uri="{FF2B5EF4-FFF2-40B4-BE49-F238E27FC236}">
                <a16:creationId xmlns:a16="http://schemas.microsoft.com/office/drawing/2014/main" id="{9B487A31-E38B-C638-915F-5653BEA58F1F}"/>
              </a:ext>
            </a:extLst>
          </p:cNvPr>
          <p:cNvCxnSpPr>
            <a:cxnSpLocks/>
          </p:cNvCxnSpPr>
          <p:nvPr/>
        </p:nvCxnSpPr>
        <p:spPr>
          <a:xfrm rot="5400000">
            <a:off x="9887264" y="2587301"/>
            <a:ext cx="3249982" cy="841336"/>
          </a:xfrm>
          <a:prstGeom prst="bentConnector3">
            <a:avLst>
              <a:gd name="adj1" fmla="val 9970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402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9360E1-2D7A-5F08-EFA4-9768E48AEFEF}"/>
                  </a:ext>
                </a:extLst>
              </p:cNvPr>
              <p:cNvSpPr txBox="1"/>
              <p:nvPr/>
            </p:nvSpPr>
            <p:spPr>
              <a:xfrm>
                <a:off x="7600902" y="1496867"/>
                <a:ext cx="4001311" cy="614848"/>
              </a:xfrm>
              <a:prstGeom prst="rect">
                <a:avLst/>
              </a:prstGeom>
              <a:noFill/>
            </p:spPr>
            <p:txBody>
              <a:bodyPr wrap="square">
                <a:spAutoFit/>
              </a:bodyPr>
              <a:lstStyle/>
              <a:p>
                <a:pPr algn="ctr"/>
                <a:r>
                  <a:rPr lang="en-US" sz="2400" b="1" dirty="0">
                    <a:solidFill>
                      <a:srgbClr val="C00000"/>
                    </a:solidFill>
                    <a:effectLst/>
                    <a:latin typeface="Helvetica" pitchFamily="2" charset="0"/>
                  </a:rPr>
                  <a:t>MSY: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𝑟𝐾</m:t>
                        </m:r>
                      </m:num>
                      <m:den>
                        <m:r>
                          <a:rPr lang="en-US" sz="2400" b="0" i="1" smtClean="0">
                            <a:latin typeface="Cambria Math" panose="02040503050406030204" pitchFamily="18" charset="0"/>
                          </a:rPr>
                          <m:t>4</m:t>
                        </m:r>
                      </m:den>
                    </m:f>
                  </m:oMath>
                </a14:m>
                <a:endParaRPr lang="en-US" sz="2400" b="1" dirty="0">
                  <a:solidFill>
                    <a:srgbClr val="C00000"/>
                  </a:solidFill>
                  <a:effectLst/>
                  <a:latin typeface="Helvetica" pitchFamily="2" charset="0"/>
                </a:endParaRPr>
              </a:p>
            </p:txBody>
          </p:sp>
        </mc:Choice>
        <mc:Fallback xmlns="">
          <p:sp>
            <p:nvSpPr>
              <p:cNvPr id="2" name="TextBox 1">
                <a:extLst>
                  <a:ext uri="{FF2B5EF4-FFF2-40B4-BE49-F238E27FC236}">
                    <a16:creationId xmlns:a16="http://schemas.microsoft.com/office/drawing/2014/main" id="{FB9360E1-2D7A-5F08-EFA4-9768E48AEFEF}"/>
                  </a:ext>
                </a:extLst>
              </p:cNvPr>
              <p:cNvSpPr txBox="1">
                <a:spLocks noRot="1" noChangeAspect="1" noMove="1" noResize="1" noEditPoints="1" noAdjustHandles="1" noChangeArrowheads="1" noChangeShapeType="1" noTextEdit="1"/>
              </p:cNvSpPr>
              <p:nvPr/>
            </p:nvSpPr>
            <p:spPr>
              <a:xfrm>
                <a:off x="7600902" y="1496867"/>
                <a:ext cx="4001311" cy="614848"/>
              </a:xfrm>
              <a:prstGeom prst="rect">
                <a:avLst/>
              </a:prstGeom>
              <a:blipFill>
                <a:blip r:embed="rId5"/>
                <a:stretch>
                  <a:fillRect b="-1224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930D2A1-32A7-364E-A06E-ABB640CF9F51}"/>
              </a:ext>
            </a:extLst>
          </p:cNvPr>
          <p:cNvSpPr txBox="1"/>
          <p:nvPr/>
        </p:nvSpPr>
        <p:spPr>
          <a:xfrm>
            <a:off x="8190689" y="2839443"/>
            <a:ext cx="4001311" cy="3046988"/>
          </a:xfrm>
          <a:prstGeom prst="rect">
            <a:avLst/>
          </a:prstGeom>
          <a:noFill/>
        </p:spPr>
        <p:txBody>
          <a:bodyPr wrap="square">
            <a:spAutoFit/>
          </a:bodyPr>
          <a:lstStyle/>
          <a:p>
            <a:r>
              <a:rPr lang="en-US" sz="2400" dirty="0">
                <a:latin typeface="Helvetica" pitchFamily="2" charset="0"/>
              </a:rPr>
              <a:t>The MSY is a </a:t>
            </a:r>
            <a:r>
              <a:rPr lang="en-US" sz="2400" b="1" dirty="0">
                <a:solidFill>
                  <a:srgbClr val="C00000"/>
                </a:solidFill>
                <a:latin typeface="Helvetica" pitchFamily="2" charset="0"/>
              </a:rPr>
              <a:t>semi-stable equilibrium</a:t>
            </a:r>
            <a:r>
              <a:rPr lang="en-US" sz="2400" dirty="0">
                <a:latin typeface="Helvetica" pitchFamily="2" charset="0"/>
              </a:rPr>
              <a:t>, meaning that small gains in population size (N) will be compensated to return the system to N</a:t>
            </a:r>
            <a:r>
              <a:rPr lang="en-US" sz="2400" baseline="-25000" dirty="0">
                <a:latin typeface="Helvetica" pitchFamily="2" charset="0"/>
              </a:rPr>
              <a:t>MSY,</a:t>
            </a:r>
            <a:r>
              <a:rPr lang="en-US" sz="2400" dirty="0">
                <a:latin typeface="Helvetica" pitchFamily="2" charset="0"/>
              </a:rPr>
              <a:t> while small losses will result in the system collapsing to N=0. </a:t>
            </a:r>
            <a:endParaRPr lang="en-US" sz="2400" b="1" dirty="0">
              <a:solidFill>
                <a:srgbClr val="C00000"/>
              </a:solidFill>
              <a:effectLst/>
              <a:latin typeface="Helvetica" pitchFamily="2" charset="0"/>
            </a:endParaRPr>
          </a:p>
        </p:txBody>
      </p:sp>
      <p:cxnSp>
        <p:nvCxnSpPr>
          <p:cNvPr id="7" name="Straight Arrow Connector 6">
            <a:extLst>
              <a:ext uri="{FF2B5EF4-FFF2-40B4-BE49-F238E27FC236}">
                <a16:creationId xmlns:a16="http://schemas.microsoft.com/office/drawing/2014/main" id="{5B359F91-CC8F-C076-E797-66E718D263F6}"/>
              </a:ext>
            </a:extLst>
          </p:cNvPr>
          <p:cNvCxnSpPr>
            <a:cxnSpLocks/>
          </p:cNvCxnSpPr>
          <p:nvPr/>
        </p:nvCxnSpPr>
        <p:spPr>
          <a:xfrm flipH="1">
            <a:off x="3530329" y="1642332"/>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DF99C1-2350-52FF-CF77-8F0E5AFF6A16}"/>
              </a:ext>
            </a:extLst>
          </p:cNvPr>
          <p:cNvCxnSpPr>
            <a:cxnSpLocks/>
          </p:cNvCxnSpPr>
          <p:nvPr/>
        </p:nvCxnSpPr>
        <p:spPr>
          <a:xfrm flipH="1">
            <a:off x="4491258" y="1644968"/>
            <a:ext cx="537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Chord 2">
            <a:extLst>
              <a:ext uri="{FF2B5EF4-FFF2-40B4-BE49-F238E27FC236}">
                <a16:creationId xmlns:a16="http://schemas.microsoft.com/office/drawing/2014/main" id="{85D232E5-DDF9-3BDB-FDBE-983206795C20}"/>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ord 3">
            <a:extLst>
              <a:ext uri="{FF2B5EF4-FFF2-40B4-BE49-F238E27FC236}">
                <a16:creationId xmlns:a16="http://schemas.microsoft.com/office/drawing/2014/main" id="{4E958D61-67FD-2F98-8234-73515D983C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155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951A4D1-B566-2ED4-A85D-497CAC4809F4}"/>
                  </a:ext>
                </a:extLst>
              </p:cNvPr>
              <p:cNvGraphicFramePr>
                <a:graphicFrameLocks noGrp="1"/>
              </p:cNvGraphicFramePr>
              <p:nvPr>
                <p:ph idx="1"/>
                <p:extLst>
                  <p:ext uri="{D42A27DB-BD31-4B8C-83A1-F6EECF244321}">
                    <p14:modId xmlns:p14="http://schemas.microsoft.com/office/powerpoint/2010/main" val="1734945133"/>
                  </p:ext>
                </p:extLst>
              </p:nvPr>
            </p:nvGraphicFramePr>
            <p:xfrm>
              <a:off x="838200" y="787238"/>
              <a:ext cx="10515600" cy="569105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1951A4D1-B566-2ED4-A85D-497CAC4809F4}"/>
                  </a:ext>
                </a:extLst>
              </p:cNvPr>
              <p:cNvPicPr>
                <a:picLocks noGrp="1" noRot="1" noChangeAspect="1" noMove="1" noResize="1" noEditPoints="1" noAdjustHandles="1" noChangeArrowheads="1" noChangeShapeType="1"/>
              </p:cNvPicPr>
              <p:nvPr/>
            </p:nvPicPr>
            <p:blipFill>
              <a:blip r:embed="rId3"/>
              <a:stretch>
                <a:fillRect/>
              </a:stretch>
            </p:blipFill>
            <p:spPr>
              <a:xfrm>
                <a:off x="838200" y="787238"/>
                <a:ext cx="10515600" cy="5691054"/>
              </a:xfrm>
              <a:prstGeom prst="rect">
                <a:avLst/>
              </a:prstGeom>
            </p:spPr>
          </p:pic>
        </mc:Fallback>
      </mc:AlternateContent>
    </p:spTree>
    <p:extLst>
      <p:ext uri="{BB962C8B-B14F-4D97-AF65-F5344CB8AC3E}">
        <p14:creationId xmlns:p14="http://schemas.microsoft.com/office/powerpoint/2010/main" val="3668502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910EC8F9-FD92-0371-D60F-277FE34FA523}"/>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dirty="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dirty="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dirty="0" err="1">
                <a:solidFill>
                  <a:srgbClr val="202122"/>
                </a:solidFill>
                <a:latin typeface="Calibri" panose="020F0502020204030204" pitchFamily="34" charset="0"/>
                <a:cs typeface="Calibri" panose="020F0502020204030204" pitchFamily="34" charset="0"/>
              </a:rPr>
              <a:t>roughy</a:t>
            </a:r>
            <a:r>
              <a:rPr lang="en-US" sz="2400" dirty="0">
                <a:solidFill>
                  <a:srgbClr val="202122"/>
                </a:solidFill>
                <a:latin typeface="Calibri" panose="020F0502020204030204" pitchFamily="34" charset="0"/>
                <a:cs typeface="Calibri" panose="020F0502020204030204" pitchFamily="34" charset="0"/>
              </a:rPr>
              <a:t> fisheries had collapsed and were closed.</a:t>
            </a:r>
            <a:r>
              <a:rPr lang="en-US" sz="2400" baseline="30000" dirty="0">
                <a:solidFill>
                  <a:srgbClr val="3366CC"/>
                </a:solidFill>
                <a:latin typeface="Calibri" panose="020F0502020204030204" pitchFamily="34" charset="0"/>
                <a:cs typeface="Calibri" panose="020F0502020204030204" pitchFamily="34" charset="0"/>
              </a:rPr>
              <a:t> </a:t>
            </a:r>
          </a:p>
        </p:txBody>
      </p:sp>
      <p:sp>
        <p:nvSpPr>
          <p:cNvPr id="10" name="Rectangle 9">
            <a:extLst>
              <a:ext uri="{FF2B5EF4-FFF2-40B4-BE49-F238E27FC236}">
                <a16:creationId xmlns:a16="http://schemas.microsoft.com/office/drawing/2014/main" id="{72A39509-EB6E-3A4F-A1A4-19FA5BF3D986}"/>
              </a:ext>
            </a:extLst>
          </p:cNvPr>
          <p:cNvSpPr/>
          <p:nvPr/>
        </p:nvSpPr>
        <p:spPr>
          <a:xfrm>
            <a:off x="441960" y="2971800"/>
            <a:ext cx="6167946" cy="388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563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849BE3D6-79FD-7870-EB7F-86CF589BA1F4}"/>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a:latin typeface="Calibri" panose="020F0502020204030204" pitchFamily="34" charset="0"/>
                <a:cs typeface="Calibri" panose="020F0502020204030204" pitchFamily="34" charset="0"/>
              </a:rPr>
              <a:t>Can live up to 200 years! Matures at 20-30 yrs</a:t>
            </a:r>
          </a:p>
          <a:p>
            <a:r>
              <a:rPr lang="en-US" sz="2400">
                <a:latin typeface="Calibri" panose="020F0502020204030204" pitchFamily="34" charset="0"/>
                <a:cs typeface="Calibri" panose="020F0502020204030204" pitchFamily="34" charset="0"/>
              </a:rPr>
              <a:t>Fished via trawling, originally thought to have only a 30-year lifespan</a:t>
            </a:r>
          </a:p>
          <a:p>
            <a:r>
              <a:rPr lang="en-US" sz="240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roughy fisheries had collapsed and were closed.</a:t>
            </a:r>
            <a:r>
              <a:rPr lang="en-US" sz="2400" baseline="30000">
                <a:solidFill>
                  <a:srgbClr val="3366CC"/>
                </a:solidFill>
                <a:latin typeface="Calibri" panose="020F0502020204030204" pitchFamily="34" charset="0"/>
                <a:cs typeface="Calibri" panose="020F0502020204030204" pitchFamily="34" charset="0"/>
              </a:rPr>
              <a:t> </a:t>
            </a:r>
            <a:endParaRPr lang="en-US" sz="2400" baseline="30000" dirty="0">
              <a:solidFill>
                <a:srgbClr val="3366CC"/>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3DB9416D-EA20-5535-8ECE-1EE7B196475D}"/>
              </a:ext>
            </a:extLst>
          </p:cNvPr>
          <p:cNvSpPr/>
          <p:nvPr/>
        </p:nvSpPr>
        <p:spPr>
          <a:xfrm>
            <a:off x="441960" y="3429001"/>
            <a:ext cx="6167946"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429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CA353B3-4C55-10D1-4717-217898FA6695}"/>
              </a:ext>
            </a:extLst>
          </p:cNvPr>
          <p:cNvSpPr/>
          <p:nvPr/>
        </p:nvSpPr>
        <p:spPr>
          <a:xfrm>
            <a:off x="731520" y="3627120"/>
            <a:ext cx="5771706" cy="268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02835FBF-F042-B669-8F53-F20603D6C4AB}"/>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a:latin typeface="Calibri" panose="020F0502020204030204" pitchFamily="34" charset="0"/>
                <a:cs typeface="Calibri" panose="020F0502020204030204" pitchFamily="34" charset="0"/>
              </a:rPr>
              <a:t>Can live up to 200 years! Matures at 20-30 yrs</a:t>
            </a:r>
          </a:p>
          <a:p>
            <a:r>
              <a:rPr lang="en-US" sz="2400">
                <a:latin typeface="Calibri" panose="020F0502020204030204" pitchFamily="34" charset="0"/>
                <a:cs typeface="Calibri" panose="020F0502020204030204" pitchFamily="34" charset="0"/>
              </a:rPr>
              <a:t>Fished via trawling, originally thought to have only a 30-year lifespan</a:t>
            </a:r>
          </a:p>
          <a:p>
            <a:r>
              <a:rPr lang="en-US" sz="240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roughy fisheries had collapsed and were closed.</a:t>
            </a:r>
            <a:r>
              <a:rPr lang="en-US" sz="2400" baseline="30000">
                <a:solidFill>
                  <a:srgbClr val="3366CC"/>
                </a:solidFill>
                <a:latin typeface="Calibri" panose="020F0502020204030204" pitchFamily="34" charset="0"/>
                <a:cs typeface="Calibri" panose="020F0502020204030204" pitchFamily="34" charset="0"/>
              </a:rPr>
              <a:t> </a:t>
            </a:r>
            <a:endParaRPr lang="en-US" sz="2400" baseline="30000" dirty="0">
              <a:solidFill>
                <a:srgbClr val="3366CC"/>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7DA9DF5B-ED21-C41F-1456-B7C9EC56A7A3}"/>
              </a:ext>
            </a:extLst>
          </p:cNvPr>
          <p:cNvSpPr/>
          <p:nvPr/>
        </p:nvSpPr>
        <p:spPr>
          <a:xfrm>
            <a:off x="441960" y="4175761"/>
            <a:ext cx="6167946" cy="2682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699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3AA1-B28C-1307-6190-616967B4F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71659-CEBF-1473-E43F-EAB301FABD35}"/>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A9727F1-07F6-437D-D0C3-3C5C69151137}"/>
              </a:ext>
            </a:extLst>
          </p:cNvPr>
          <p:cNvPicPr>
            <a:picLocks noChangeAspect="1"/>
          </p:cNvPicPr>
          <p:nvPr/>
        </p:nvPicPr>
        <p:blipFill>
          <a:blip r:embed="rId3"/>
          <a:stretch>
            <a:fillRect/>
          </a:stretch>
        </p:blipFill>
        <p:spPr>
          <a:xfrm>
            <a:off x="298315" y="1845029"/>
            <a:ext cx="5734456" cy="4302461"/>
          </a:xfrm>
          <a:prstGeom prst="rect">
            <a:avLst/>
          </a:prstGeom>
        </p:spPr>
      </p:pic>
      <p:sp>
        <p:nvSpPr>
          <p:cNvPr id="12" name="Rectangle 11">
            <a:extLst>
              <a:ext uri="{FF2B5EF4-FFF2-40B4-BE49-F238E27FC236}">
                <a16:creationId xmlns:a16="http://schemas.microsoft.com/office/drawing/2014/main" id="{CE61FC77-86B8-4007-8278-0D7A4D26EB64}"/>
              </a:ext>
            </a:extLst>
          </p:cNvPr>
          <p:cNvSpPr/>
          <p:nvPr/>
        </p:nvSpPr>
        <p:spPr>
          <a:xfrm>
            <a:off x="7120648" y="2288099"/>
            <a:ext cx="4233152" cy="3046988"/>
          </a:xfrm>
          <a:prstGeom prst="rect">
            <a:avLst/>
          </a:prstGeom>
        </p:spPr>
        <p:txBody>
          <a:bodyPr wrap="square">
            <a:spAutoFit/>
          </a:bodyPr>
          <a:lstStyle/>
          <a:p>
            <a:pPr algn="ctr"/>
            <a:r>
              <a:rPr lang="en-US" sz="2400" dirty="0">
                <a:solidFill>
                  <a:srgbClr val="000000"/>
                </a:solidFill>
              </a:rPr>
              <a:t>US growth rates slowed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overestimate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65180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AED5E0-ADB5-ADB9-B5AD-63DC1394FE01}"/>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dirty="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dirty="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dirty="0" err="1">
                <a:solidFill>
                  <a:srgbClr val="202122"/>
                </a:solidFill>
                <a:latin typeface="Calibri" panose="020F0502020204030204" pitchFamily="34" charset="0"/>
                <a:cs typeface="Calibri" panose="020F0502020204030204" pitchFamily="34" charset="0"/>
              </a:rPr>
              <a:t>roughy</a:t>
            </a:r>
            <a:r>
              <a:rPr lang="en-US" sz="2400" dirty="0">
                <a:solidFill>
                  <a:srgbClr val="202122"/>
                </a:solidFill>
                <a:latin typeface="Calibri" panose="020F0502020204030204" pitchFamily="34" charset="0"/>
                <a:cs typeface="Calibri" panose="020F0502020204030204" pitchFamily="34" charset="0"/>
              </a:rPr>
              <a:t> fisheries had collapsed and were closed.</a:t>
            </a:r>
            <a:r>
              <a:rPr lang="en-US" sz="2400" baseline="30000" dirty="0">
                <a:solidFill>
                  <a:srgbClr val="3366CC"/>
                </a:solidFill>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C71D2CB-BD4C-94BB-1588-5E5C5CBBF4ED}"/>
              </a:ext>
            </a:extLst>
          </p:cNvPr>
          <p:cNvSpPr/>
          <p:nvPr/>
        </p:nvSpPr>
        <p:spPr>
          <a:xfrm>
            <a:off x="441960" y="5361341"/>
            <a:ext cx="6167946" cy="1496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Orange Roughy - Good Fish Bad Fish">
            <a:extLst>
              <a:ext uri="{FF2B5EF4-FFF2-40B4-BE49-F238E27FC236}">
                <a16:creationId xmlns:a16="http://schemas.microsoft.com/office/drawing/2014/main" id="{3BD8CF8B-77AF-2811-B682-FF1146BFE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895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22B8F9-E6C2-FA1E-CAE9-981FE121D072}"/>
              </a:ext>
            </a:extLst>
          </p:cNvPr>
          <p:cNvSpPr>
            <a:spLocks noGrp="1"/>
          </p:cNvSpPr>
          <p:nvPr>
            <p:ph idx="1"/>
          </p:nvPr>
        </p:nvSpPr>
        <p:spPr>
          <a:xfrm>
            <a:off x="441960" y="1478280"/>
            <a:ext cx="6167946" cy="5302379"/>
          </a:xfrm>
        </p:spPr>
        <p:txBody>
          <a:bodyPr>
            <a:noAutofit/>
          </a:body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b="0" i="0" dirty="0">
                <a:solidFill>
                  <a:srgbClr val="202122"/>
                </a:solidFill>
                <a:effectLst/>
                <a:latin typeface="Calibri" panose="020F0502020204030204" pitchFamily="34" charset="0"/>
                <a:cs typeface="Calibri" panose="020F0502020204030204" pitchFamily="34" charset="0"/>
              </a:rPr>
              <a:t>Annual global catches began in 1979 and increased to over 90,000 tons in the late 1980s.</a:t>
            </a:r>
          </a:p>
          <a:p>
            <a:r>
              <a:rPr lang="en-US" sz="2400" b="0" i="0" dirty="0">
                <a:solidFill>
                  <a:srgbClr val="202122"/>
                </a:solidFill>
                <a:effectLst/>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b="0" i="0" dirty="0" err="1">
                <a:solidFill>
                  <a:srgbClr val="202122"/>
                </a:solidFill>
                <a:effectLst/>
                <a:latin typeface="Calibri" panose="020F0502020204030204" pitchFamily="34" charset="0"/>
                <a:cs typeface="Calibri" panose="020F0502020204030204" pitchFamily="34" charset="0"/>
              </a:rPr>
              <a:t>roughy</a:t>
            </a:r>
            <a:r>
              <a:rPr lang="en-US" sz="2400" b="0" i="0" dirty="0">
                <a:solidFill>
                  <a:srgbClr val="202122"/>
                </a:solidFill>
                <a:effectLst/>
                <a:latin typeface="Calibri" panose="020F0502020204030204" pitchFamily="34" charset="0"/>
                <a:cs typeface="Calibri" panose="020F0502020204030204" pitchFamily="34" charset="0"/>
              </a:rPr>
              <a:t> fisheries had collapsed and were closed.</a:t>
            </a:r>
            <a:r>
              <a:rPr lang="en-US" sz="2400" b="0" i="0" u="none" strike="noStrike" baseline="30000" dirty="0">
                <a:solidFill>
                  <a:srgbClr val="3366CC"/>
                </a:solidFill>
                <a:effectLst/>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Orange Roughy - Good Fish Bad Fish">
            <a:extLst>
              <a:ext uri="{FF2B5EF4-FFF2-40B4-BE49-F238E27FC236}">
                <a16:creationId xmlns:a16="http://schemas.microsoft.com/office/drawing/2014/main" id="{84B39224-CEA2-985D-1524-574021A09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5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3908762"/>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A0BF64-7FFE-A340-3396-59CEB259F0F2}"/>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6" name="TextBox 5">
                <a:extLst>
                  <a:ext uri="{FF2B5EF4-FFF2-40B4-BE49-F238E27FC236}">
                    <a16:creationId xmlns:a16="http://schemas.microsoft.com/office/drawing/2014/main" id="{6AA0BF64-7FFE-A340-3396-59CEB259F0F2}"/>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C94FB51-4023-E93D-EF37-6E93803F526F}"/>
              </a:ext>
            </a:extLst>
          </p:cNvPr>
          <p:cNvSpPr/>
          <p:nvPr/>
        </p:nvSpPr>
        <p:spPr>
          <a:xfrm>
            <a:off x="1010408" y="1377253"/>
            <a:ext cx="9688071" cy="3908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539F1077-C99D-0581-4743-FA85BB47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3946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10925-82D7-4B88-7306-7DC54772EC3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087FAE-C815-03D1-C91D-D35A1CDF0EB5}"/>
              </a:ext>
            </a:extLst>
          </p:cNvPr>
          <p:cNvSpPr txBox="1"/>
          <p:nvPr/>
        </p:nvSpPr>
        <p:spPr>
          <a:xfrm>
            <a:off x="1010408" y="1377252"/>
            <a:ext cx="9886191" cy="3908762"/>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493889B-81F1-4963-015F-D45E6337D71A}"/>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p:sp>
            <p:nvSpPr>
              <p:cNvPr id="6" name="TextBox 5">
                <a:extLst>
                  <a:ext uri="{FF2B5EF4-FFF2-40B4-BE49-F238E27FC236}">
                    <a16:creationId xmlns:a16="http://schemas.microsoft.com/office/drawing/2014/main" id="{A493889B-81F1-4963-015F-D45E6337D71A}"/>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41CE53-1A1B-8FD3-39A6-B3FB30562231}"/>
              </a:ext>
            </a:extLst>
          </p:cNvPr>
          <p:cNvSpPr/>
          <p:nvPr/>
        </p:nvSpPr>
        <p:spPr>
          <a:xfrm>
            <a:off x="1010408" y="1922397"/>
            <a:ext cx="9688071" cy="3363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0C2B908-F287-98A6-F751-EE164F003EE3}"/>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48D93723-335C-2080-CF80-C4398F9DF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272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893647"/>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2860835"/>
            <a:ext cx="9688071" cy="2734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2" name="Rectangle 1">
            <a:extLst>
              <a:ext uri="{FF2B5EF4-FFF2-40B4-BE49-F238E27FC236}">
                <a16:creationId xmlns:a16="http://schemas.microsoft.com/office/drawing/2014/main" id="{3E741F59-1518-C928-0C3B-EB0ADB7D81A5}"/>
              </a:ext>
            </a:extLst>
          </p:cNvPr>
          <p:cNvSpPr/>
          <p:nvPr/>
        </p:nvSpPr>
        <p:spPr>
          <a:xfrm>
            <a:off x="1109467" y="3329579"/>
            <a:ext cx="9688071" cy="29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4" name="Picture 3" descr="Orange Roughy - Good Fish Bad Fish">
            <a:extLst>
              <a:ext uri="{FF2B5EF4-FFF2-40B4-BE49-F238E27FC236}">
                <a16:creationId xmlns:a16="http://schemas.microsoft.com/office/drawing/2014/main" id="{FD9354C8-AA26-3FC4-70F3-F9D7ED84C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2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3950195"/>
            <a:ext cx="9688071" cy="164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2" name="Rectangle 1">
            <a:extLst>
              <a:ext uri="{FF2B5EF4-FFF2-40B4-BE49-F238E27FC236}">
                <a16:creationId xmlns:a16="http://schemas.microsoft.com/office/drawing/2014/main" id="{3E741F59-1518-C928-0C3B-EB0ADB7D81A5}"/>
              </a:ext>
            </a:extLst>
          </p:cNvPr>
          <p:cNvSpPr/>
          <p:nvPr/>
        </p:nvSpPr>
        <p:spPr>
          <a:xfrm>
            <a:off x="1109467" y="3429001"/>
            <a:ext cx="9688071" cy="284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4" name="Picture 3" descr="Orange Roughy - Good Fish Bad Fish">
            <a:extLst>
              <a:ext uri="{FF2B5EF4-FFF2-40B4-BE49-F238E27FC236}">
                <a16:creationId xmlns:a16="http://schemas.microsoft.com/office/drawing/2014/main" id="{3C5F4427-7DCE-5469-AB9F-B55383E169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046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a:t>
            </a:r>
            <a:r>
              <a:rPr lang="en-US" sz="3200" b="1" dirty="0">
                <a:solidFill>
                  <a:srgbClr val="C00000"/>
                </a:solidFill>
                <a:latin typeface="Calibri" panose="020F0502020204030204" pitchFamily="34" charset="0"/>
                <a:cs typeface="Calibri" panose="020F0502020204030204" pitchFamily="34" charset="0"/>
              </a:rPr>
              <a:t>overfishing</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3950195"/>
            <a:ext cx="9688071" cy="164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2" name="Rectangle 1">
            <a:extLst>
              <a:ext uri="{FF2B5EF4-FFF2-40B4-BE49-F238E27FC236}">
                <a16:creationId xmlns:a16="http://schemas.microsoft.com/office/drawing/2014/main" id="{3E741F59-1518-C928-0C3B-EB0ADB7D81A5}"/>
              </a:ext>
            </a:extLst>
          </p:cNvPr>
          <p:cNvSpPr/>
          <p:nvPr/>
        </p:nvSpPr>
        <p:spPr>
          <a:xfrm>
            <a:off x="1109467" y="4108215"/>
            <a:ext cx="9688071" cy="216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4" name="Picture 3" descr="Orange Roughy - Good Fish Bad Fish">
            <a:extLst>
              <a:ext uri="{FF2B5EF4-FFF2-40B4-BE49-F238E27FC236}">
                <a16:creationId xmlns:a16="http://schemas.microsoft.com/office/drawing/2014/main" id="{92E30847-9749-09E5-B144-C46A05499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53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A832F4E-93EF-CBE2-EAB4-0C0D765E28AE}"/>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24343A50-75A6-873F-7AAA-54EF83E552C6}"/>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sp>
        <p:nvSpPr>
          <p:cNvPr id="8" name="Rectangle 7">
            <a:extLst>
              <a:ext uri="{FF2B5EF4-FFF2-40B4-BE49-F238E27FC236}">
                <a16:creationId xmlns:a16="http://schemas.microsoft.com/office/drawing/2014/main" id="{A9113B99-71A8-C31B-DDC2-A6A8BEC685FC}"/>
              </a:ext>
            </a:extLst>
          </p:cNvPr>
          <p:cNvSpPr/>
          <p:nvPr/>
        </p:nvSpPr>
        <p:spPr>
          <a:xfrm>
            <a:off x="370739" y="1439676"/>
            <a:ext cx="8345693" cy="282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F2B7B8-A55D-DBA3-3751-A8CBECB880E8}"/>
              </a:ext>
            </a:extLst>
          </p:cNvPr>
          <p:cNvSpPr/>
          <p:nvPr/>
        </p:nvSpPr>
        <p:spPr>
          <a:xfrm>
            <a:off x="530171" y="3084163"/>
            <a:ext cx="11605001" cy="3808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F6F606-C168-EEBB-F3A6-D5C3EAB56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1" r="641"/>
          <a:stretch/>
        </p:blipFill>
        <p:spPr bwMode="auto">
          <a:xfrm>
            <a:off x="530171" y="1893979"/>
            <a:ext cx="6654867" cy="417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109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1CA61-4EAE-1A4B-3B4D-7CF5386FA02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59BD63F-BBBD-2442-ABDB-049FB299562A}"/>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89A91B43-DBD5-31D4-1850-3AA6A1AFAA4C}"/>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3383844F-3C4B-F069-B294-DF60D946E9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6F25D26-8320-B8BD-19C2-BCB06E97685C}"/>
              </a:ext>
            </a:extLst>
          </p:cNvPr>
          <p:cNvSpPr/>
          <p:nvPr/>
        </p:nvSpPr>
        <p:spPr>
          <a:xfrm>
            <a:off x="530171" y="3429000"/>
            <a:ext cx="11605001" cy="3463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911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46D86-EB92-E29A-3D9D-CB6E062E413F}"/>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3C3CAA5-DB4A-F6F3-8936-A2BE16117F78}"/>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E6AF8A39-A31F-BDD6-2D2B-5400B34228F4}"/>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A93FBA6A-9A9F-2F23-41D3-9A5ACE44E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E02DACC-433C-23AB-8568-43C4EE6D3432}"/>
              </a:ext>
            </a:extLst>
          </p:cNvPr>
          <p:cNvSpPr/>
          <p:nvPr/>
        </p:nvSpPr>
        <p:spPr>
          <a:xfrm>
            <a:off x="530171" y="4138046"/>
            <a:ext cx="11605001" cy="275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74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98315" y="1845029"/>
            <a:ext cx="5734456" cy="4302461"/>
          </a:xfrm>
          <a:prstGeom prst="rect">
            <a:avLst/>
          </a:prstGeom>
        </p:spPr>
      </p:pic>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4"/>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Tree>
    <p:extLst>
      <p:ext uri="{BB962C8B-B14F-4D97-AF65-F5344CB8AC3E}">
        <p14:creationId xmlns:p14="http://schemas.microsoft.com/office/powerpoint/2010/main" val="276447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40054-20D0-FA72-3E68-A377518EB94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2EEDB1E-8464-D2D1-66B7-C9763FE137E8}"/>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2A5328AA-447D-567E-7C0F-ECE83B0F31FD}"/>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B8E51A3F-647A-FF4A-EED4-AC0CD49E23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2DBDF1-7245-DFB9-3A09-F38AAA5969C9}"/>
              </a:ext>
            </a:extLst>
          </p:cNvPr>
          <p:cNvSpPr/>
          <p:nvPr/>
        </p:nvSpPr>
        <p:spPr>
          <a:xfrm>
            <a:off x="530171" y="4692717"/>
            <a:ext cx="11605001" cy="2199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72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9E7EB-53CB-E569-8D92-CAF6B97B38B0}"/>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73370DCF-064D-3818-6915-4DACADF027AD}"/>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5EE307F3-E89D-0BCF-6362-38EDC315DC7E}"/>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74675DA1-D95D-ABB2-813C-0397BFD084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7E2A46-C301-25BA-FC94-BDE260EE40E8}"/>
              </a:ext>
            </a:extLst>
          </p:cNvPr>
          <p:cNvSpPr/>
          <p:nvPr/>
        </p:nvSpPr>
        <p:spPr>
          <a:xfrm>
            <a:off x="530171" y="6199321"/>
            <a:ext cx="11605001" cy="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828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B6FED-65BE-3CFD-F025-204761F6B3E2}"/>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62C7F2E-87C7-E440-4399-7CC9EFE11222}"/>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a:t>
            </a:r>
            <a:r>
              <a:rPr lang="en-US" b="1" dirty="0">
                <a:solidFill>
                  <a:srgbClr val="C00000"/>
                </a:solidFill>
              </a:rPr>
              <a:t>international treaties</a:t>
            </a:r>
            <a:r>
              <a:rPr lang="en-US" dirty="0">
                <a:solidFill>
                  <a:srgbClr val="202122"/>
                </a:solidFill>
              </a:rPr>
              <a:t>.</a:t>
            </a:r>
          </a:p>
        </p:txBody>
      </p:sp>
      <p:sp>
        <p:nvSpPr>
          <p:cNvPr id="2" name="Title 1">
            <a:extLst>
              <a:ext uri="{FF2B5EF4-FFF2-40B4-BE49-F238E27FC236}">
                <a16:creationId xmlns:a16="http://schemas.microsoft.com/office/drawing/2014/main" id="{20D42027-29C2-3F94-7D5A-EF37A5ECF699}"/>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642192C4-E3BB-3756-DA28-631E3B49FE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1311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BBBF6B-FDA9-CB7D-545C-759435C88415}"/>
              </a:ext>
            </a:extLst>
          </p:cNvPr>
          <p:cNvSpPr>
            <a:spLocks noGrp="1"/>
          </p:cNvSpPr>
          <p:nvPr>
            <p:ph idx="1"/>
          </p:nvPr>
        </p:nvSpPr>
        <p:spPr>
          <a:xfrm>
            <a:off x="365759" y="1356050"/>
            <a:ext cx="7987827" cy="5370672"/>
          </a:xfrm>
        </p:spPr>
        <p:txBody>
          <a:bodyPr>
            <a:normAutofit fontScale="92500"/>
          </a:bodyPr>
          <a:lstStyle/>
          <a:p>
            <a:r>
              <a:rPr lang="en-US" sz="3100" b="1" dirty="0">
                <a:solidFill>
                  <a:srgbClr val="C00000"/>
                </a:solidFill>
              </a:rPr>
              <a:t>Total Allowable Catch (TAC) </a:t>
            </a:r>
            <a:r>
              <a:rPr lang="en-US" sz="3100" dirty="0">
                <a:solidFill>
                  <a:srgbClr val="202122"/>
                </a:solidFill>
              </a:rPr>
              <a:t>= total number of fish allowed to be caught in each fishery each year </a:t>
            </a:r>
          </a:p>
          <a:p>
            <a:pPr lvl="1"/>
            <a:r>
              <a:rPr lang="en-US" sz="2700" dirty="0">
                <a:solidFill>
                  <a:srgbClr val="202122"/>
                </a:solidFill>
              </a:rPr>
              <a:t>Government coordination attempt to set international management goals</a:t>
            </a:r>
          </a:p>
          <a:p>
            <a:pPr lvl="1"/>
            <a:r>
              <a:rPr lang="en-US" sz="2800" dirty="0">
                <a:solidFill>
                  <a:srgbClr val="202122"/>
                </a:solidFill>
              </a:rPr>
              <a:t>Can lead to intense pressure to fish all at once at the season’s opening, sometimes overshooting the TAC.</a:t>
            </a:r>
            <a:endParaRPr lang="en-US" sz="2700" dirty="0">
              <a:solidFill>
                <a:srgbClr val="202122"/>
              </a:solidFill>
            </a:endParaRPr>
          </a:p>
          <a:p>
            <a:r>
              <a:rPr lang="en-US" sz="3200" dirty="0">
                <a:solidFill>
                  <a:srgbClr val="202122"/>
                </a:solidFill>
              </a:rPr>
              <a:t> </a:t>
            </a:r>
            <a:r>
              <a:rPr lang="en-US" sz="3200" b="1" dirty="0">
                <a:solidFill>
                  <a:srgbClr val="C00000"/>
                </a:solidFill>
              </a:rPr>
              <a:t>Individual Fishing Quotas (IFQs)</a:t>
            </a:r>
            <a:r>
              <a:rPr lang="en-US" sz="3200" dirty="0">
                <a:solidFill>
                  <a:srgbClr val="202122"/>
                </a:solidFill>
              </a:rPr>
              <a:t> = allocation by country or individual fisher</a:t>
            </a:r>
          </a:p>
          <a:p>
            <a:pPr lvl="1"/>
            <a:r>
              <a:rPr lang="en-US" sz="2800" dirty="0">
                <a:solidFill>
                  <a:srgbClr val="202122"/>
                </a:solidFill>
              </a:rPr>
              <a:t>Can mitigate TAC challenges</a:t>
            </a:r>
          </a:p>
          <a:p>
            <a:pPr lvl="1"/>
            <a:r>
              <a:rPr lang="en-US" sz="2800" dirty="0">
                <a:solidFill>
                  <a:srgbClr val="202122"/>
                </a:solidFill>
              </a:rPr>
              <a:t> </a:t>
            </a:r>
            <a:r>
              <a:rPr lang="en-US" sz="2800" b="1" dirty="0">
                <a:solidFill>
                  <a:srgbClr val="C00000"/>
                </a:solidFill>
              </a:rPr>
              <a:t>Individual Transferrable Quotas (ITQs)</a:t>
            </a:r>
            <a:r>
              <a:rPr lang="en-US" sz="2800" dirty="0">
                <a:solidFill>
                  <a:srgbClr val="202122"/>
                </a:solidFill>
              </a:rPr>
              <a:t> = can be traded or transferred</a:t>
            </a:r>
          </a:p>
          <a:p>
            <a:pPr lvl="1"/>
            <a:r>
              <a:rPr lang="en-US" sz="2800" dirty="0">
                <a:solidFill>
                  <a:srgbClr val="202122"/>
                </a:solidFill>
              </a:rPr>
              <a:t>allocation is still a challenge</a:t>
            </a:r>
            <a:endParaRPr lang="en-US" sz="2700" dirty="0">
              <a:solidFill>
                <a:srgbClr val="202122"/>
              </a:solidFill>
            </a:endParaRPr>
          </a:p>
        </p:txBody>
      </p:sp>
      <p:pic>
        <p:nvPicPr>
          <p:cNvPr id="1026" name="Picture 2" descr="Case Studies on the Effects of Transferable Fishing Rights on Fleet  Capacity and Concentration of Quota Ownership">
            <a:extLst>
              <a:ext uri="{FF2B5EF4-FFF2-40B4-BE49-F238E27FC236}">
                <a16:creationId xmlns:a16="http://schemas.microsoft.com/office/drawing/2014/main" id="{1DDF25B2-D6CB-8775-9AB9-3138B8936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662" y="1125369"/>
            <a:ext cx="3314578" cy="230363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DCF68D6-C052-2B96-FFF8-8EE4A9F71B80}"/>
              </a:ext>
            </a:extLst>
          </p:cNvPr>
          <p:cNvSpPr/>
          <p:nvPr/>
        </p:nvSpPr>
        <p:spPr>
          <a:xfrm>
            <a:off x="365757" y="3843579"/>
            <a:ext cx="11583435" cy="2526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5DFDF2A-8B94-470A-859A-55C1A9ABCC6A}"/>
              </a:ext>
            </a:extLst>
          </p:cNvPr>
          <p:cNvSpPr txBox="1">
            <a:spLocks/>
          </p:cNvSpPr>
          <p:nvPr/>
        </p:nvSpPr>
        <p:spPr>
          <a:xfrm>
            <a:off x="365760" y="16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Managing the Commons - Internationally</a:t>
            </a:r>
          </a:p>
        </p:txBody>
      </p:sp>
    </p:spTree>
    <p:extLst>
      <p:ext uri="{BB962C8B-B14F-4D97-AF65-F5344CB8AC3E}">
        <p14:creationId xmlns:p14="http://schemas.microsoft.com/office/powerpoint/2010/main" val="3701667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80856-553A-63C6-5C79-68A3A6D9DBEA}"/>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F71A607-E74C-CBBF-7E14-48C00AC42C05}"/>
              </a:ext>
            </a:extLst>
          </p:cNvPr>
          <p:cNvSpPr>
            <a:spLocks noGrp="1"/>
          </p:cNvSpPr>
          <p:nvPr>
            <p:ph idx="1"/>
          </p:nvPr>
        </p:nvSpPr>
        <p:spPr>
          <a:xfrm>
            <a:off x="365759" y="1356050"/>
            <a:ext cx="7987827" cy="5370672"/>
          </a:xfrm>
        </p:spPr>
        <p:txBody>
          <a:bodyPr>
            <a:normAutofit fontScale="92500"/>
          </a:bodyPr>
          <a:lstStyle/>
          <a:p>
            <a:r>
              <a:rPr lang="en-US" sz="3100" b="1" dirty="0">
                <a:solidFill>
                  <a:srgbClr val="C00000"/>
                </a:solidFill>
              </a:rPr>
              <a:t>Total Allowable Catch (TAC) </a:t>
            </a:r>
            <a:r>
              <a:rPr lang="en-US" sz="3100" dirty="0">
                <a:solidFill>
                  <a:srgbClr val="202122"/>
                </a:solidFill>
              </a:rPr>
              <a:t>= total number of fish allowed to be caught in each fishery each year </a:t>
            </a:r>
          </a:p>
          <a:p>
            <a:pPr lvl="1"/>
            <a:r>
              <a:rPr lang="en-US" sz="2700" dirty="0">
                <a:solidFill>
                  <a:srgbClr val="202122"/>
                </a:solidFill>
              </a:rPr>
              <a:t>Government coordination attempt to set international management goals</a:t>
            </a:r>
          </a:p>
          <a:p>
            <a:pPr lvl="1"/>
            <a:r>
              <a:rPr lang="en-US" sz="2800" dirty="0">
                <a:solidFill>
                  <a:srgbClr val="202122"/>
                </a:solidFill>
              </a:rPr>
              <a:t>Can lead to intense pressure to fish all at once at the season’s opening, sometimes overshooting the TAC.</a:t>
            </a:r>
            <a:endParaRPr lang="en-US" sz="2700" dirty="0">
              <a:solidFill>
                <a:srgbClr val="202122"/>
              </a:solidFill>
            </a:endParaRPr>
          </a:p>
          <a:p>
            <a:r>
              <a:rPr lang="en-US" sz="3200" dirty="0">
                <a:solidFill>
                  <a:srgbClr val="202122"/>
                </a:solidFill>
              </a:rPr>
              <a:t> </a:t>
            </a:r>
            <a:r>
              <a:rPr lang="en-US" sz="3200" b="1" dirty="0">
                <a:solidFill>
                  <a:srgbClr val="C00000"/>
                </a:solidFill>
              </a:rPr>
              <a:t>Individual Fishing Quotas (IFQs)</a:t>
            </a:r>
            <a:r>
              <a:rPr lang="en-US" sz="3200" dirty="0">
                <a:solidFill>
                  <a:srgbClr val="202122"/>
                </a:solidFill>
              </a:rPr>
              <a:t> = allocation by country or individual fisher</a:t>
            </a:r>
          </a:p>
          <a:p>
            <a:pPr lvl="1"/>
            <a:r>
              <a:rPr lang="en-US" sz="2800" dirty="0">
                <a:solidFill>
                  <a:srgbClr val="202122"/>
                </a:solidFill>
              </a:rPr>
              <a:t>Can mitigate TAC challenges</a:t>
            </a:r>
          </a:p>
          <a:p>
            <a:pPr lvl="1"/>
            <a:r>
              <a:rPr lang="en-US" sz="2800" dirty="0">
                <a:solidFill>
                  <a:srgbClr val="202122"/>
                </a:solidFill>
              </a:rPr>
              <a:t> </a:t>
            </a:r>
            <a:r>
              <a:rPr lang="en-US" sz="2800" b="1" dirty="0">
                <a:solidFill>
                  <a:srgbClr val="C00000"/>
                </a:solidFill>
              </a:rPr>
              <a:t>Individual Transferrable Quotas (ITQs)</a:t>
            </a:r>
            <a:r>
              <a:rPr lang="en-US" sz="2800" dirty="0">
                <a:solidFill>
                  <a:srgbClr val="202122"/>
                </a:solidFill>
              </a:rPr>
              <a:t> = can be traded or transferred</a:t>
            </a:r>
          </a:p>
          <a:p>
            <a:pPr lvl="1"/>
            <a:r>
              <a:rPr lang="en-US" sz="2800" dirty="0">
                <a:solidFill>
                  <a:srgbClr val="202122"/>
                </a:solidFill>
              </a:rPr>
              <a:t>allocation is still a challenge</a:t>
            </a:r>
            <a:endParaRPr lang="en-US" sz="2700" dirty="0">
              <a:solidFill>
                <a:srgbClr val="202122"/>
              </a:solidFill>
            </a:endParaRPr>
          </a:p>
        </p:txBody>
      </p:sp>
      <p:pic>
        <p:nvPicPr>
          <p:cNvPr id="1026" name="Picture 2" descr="Case Studies on the Effects of Transferable Fishing Rights on Fleet  Capacity and Concentration of Quota Ownership">
            <a:extLst>
              <a:ext uri="{FF2B5EF4-FFF2-40B4-BE49-F238E27FC236}">
                <a16:creationId xmlns:a16="http://schemas.microsoft.com/office/drawing/2014/main" id="{71264AAB-2CB6-CD11-74C1-19C6DB0E2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662" y="1125369"/>
            <a:ext cx="3314578" cy="230363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25C5124-B07E-AE8D-6293-DC3DE94A6085}"/>
              </a:ext>
            </a:extLst>
          </p:cNvPr>
          <p:cNvSpPr/>
          <p:nvPr/>
        </p:nvSpPr>
        <p:spPr>
          <a:xfrm>
            <a:off x="12706286" y="1054346"/>
            <a:ext cx="6096000" cy="2987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8E3E56C-DBB8-0806-71C8-FF483C786911}"/>
              </a:ext>
            </a:extLst>
          </p:cNvPr>
          <p:cNvSpPr txBox="1">
            <a:spLocks/>
          </p:cNvSpPr>
          <p:nvPr/>
        </p:nvSpPr>
        <p:spPr>
          <a:xfrm>
            <a:off x="365760" y="16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Managing the Commons - Internationally</a:t>
            </a:r>
          </a:p>
        </p:txBody>
      </p:sp>
    </p:spTree>
    <p:extLst>
      <p:ext uri="{BB962C8B-B14F-4D97-AF65-F5344CB8AC3E}">
        <p14:creationId xmlns:p14="http://schemas.microsoft.com/office/powerpoint/2010/main" val="1272615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BBBF6B-FDA9-CB7D-545C-759435C88415}"/>
              </a:ext>
            </a:extLst>
          </p:cNvPr>
          <p:cNvSpPr>
            <a:spLocks noGrp="1"/>
          </p:cNvSpPr>
          <p:nvPr>
            <p:ph idx="1"/>
          </p:nvPr>
        </p:nvSpPr>
        <p:spPr>
          <a:xfrm>
            <a:off x="349842" y="1291197"/>
            <a:ext cx="6172200" cy="5370672"/>
          </a:xfrm>
        </p:spPr>
        <p:txBody>
          <a:bodyPr>
            <a:normAutofit/>
          </a:bodyPr>
          <a:lstStyle/>
          <a:p>
            <a:r>
              <a:rPr lang="en-US" sz="3100" dirty="0">
                <a:solidFill>
                  <a:srgbClr val="202122"/>
                </a:solidFill>
              </a:rPr>
              <a:t>The work of Elinor Ostrom showed that </a:t>
            </a:r>
            <a:r>
              <a:rPr lang="en-US" sz="3100" b="1" dirty="0">
                <a:solidFill>
                  <a:srgbClr val="C00000"/>
                </a:solidFill>
              </a:rPr>
              <a:t>some of these challenges can be overcome</a:t>
            </a:r>
            <a:r>
              <a:rPr lang="en-US" sz="3100" dirty="0">
                <a:solidFill>
                  <a:srgbClr val="202122"/>
                </a:solidFill>
              </a:rPr>
              <a:t> when:</a:t>
            </a:r>
          </a:p>
          <a:p>
            <a:pPr lvl="1"/>
            <a:r>
              <a:rPr lang="en-US" sz="2700" dirty="0">
                <a:solidFill>
                  <a:srgbClr val="202122"/>
                </a:solidFill>
              </a:rPr>
              <a:t>resource limits are clearly defined</a:t>
            </a:r>
          </a:p>
          <a:p>
            <a:pPr lvl="1"/>
            <a:r>
              <a:rPr lang="en-US" sz="2700" dirty="0">
                <a:solidFill>
                  <a:srgbClr val="202122"/>
                </a:solidFill>
              </a:rPr>
              <a:t>the group of stakeholders is small</a:t>
            </a:r>
          </a:p>
          <a:p>
            <a:pPr lvl="1"/>
            <a:r>
              <a:rPr lang="en-US" sz="2700" dirty="0">
                <a:solidFill>
                  <a:srgbClr val="202122"/>
                </a:solidFill>
              </a:rPr>
              <a:t>communication is high</a:t>
            </a:r>
          </a:p>
        </p:txBody>
      </p:sp>
      <p:pic>
        <p:nvPicPr>
          <p:cNvPr id="11" name="New picture">
            <a:extLst>
              <a:ext uri="{FF2B5EF4-FFF2-40B4-BE49-F238E27FC236}">
                <a16:creationId xmlns:a16="http://schemas.microsoft.com/office/drawing/2014/main" id="{58329F73-A571-8411-A21A-90A1C4D18663}"/>
              </a:ext>
            </a:extLst>
          </p:cNvPr>
          <p:cNvPicPr/>
          <p:nvPr/>
        </p:nvPicPr>
        <p:blipFill>
          <a:blip r:embed="rId3"/>
          <a:stretch>
            <a:fillRect/>
          </a:stretch>
        </p:blipFill>
        <p:spPr>
          <a:xfrm>
            <a:off x="6611386" y="1419967"/>
            <a:ext cx="5501640" cy="3863941"/>
          </a:xfrm>
          <a:prstGeom prst="rect">
            <a:avLst/>
          </a:prstGeom>
        </p:spPr>
      </p:pic>
      <p:sp>
        <p:nvSpPr>
          <p:cNvPr id="12" name="Content Placeholder 2">
            <a:extLst>
              <a:ext uri="{FF2B5EF4-FFF2-40B4-BE49-F238E27FC236}">
                <a16:creationId xmlns:a16="http://schemas.microsoft.com/office/drawing/2014/main" id="{2BA28AFE-2A93-B417-E764-DE1FBC42CB4C}"/>
              </a:ext>
            </a:extLst>
          </p:cNvPr>
          <p:cNvSpPr txBox="1">
            <a:spLocks/>
          </p:cNvSpPr>
          <p:nvPr/>
        </p:nvSpPr>
        <p:spPr>
          <a:xfrm>
            <a:off x="7513320" y="6492874"/>
            <a:ext cx="4724400"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Fuller et al. 2017. </a:t>
            </a:r>
            <a:r>
              <a:rPr lang="en-US" sz="1800" b="0" i="1" dirty="0">
                <a:solidFill>
                  <a:srgbClr val="2A2A2A"/>
                </a:solidFill>
                <a:effectLst/>
                <a:latin typeface="Source Sans Pro" panose="020B0503030403020204" pitchFamily="34" charset="0"/>
              </a:rPr>
              <a:t>ICES Journal of Marine Science</a:t>
            </a:r>
            <a:endParaRPr lang="en-US" sz="1800" dirty="0">
              <a:solidFill>
                <a:srgbClr val="202122"/>
              </a:solidFill>
            </a:endParaRPr>
          </a:p>
        </p:txBody>
      </p:sp>
      <p:pic>
        <p:nvPicPr>
          <p:cNvPr id="9" name="Picture 8">
            <a:extLst>
              <a:ext uri="{FF2B5EF4-FFF2-40B4-BE49-F238E27FC236}">
                <a16:creationId xmlns:a16="http://schemas.microsoft.com/office/drawing/2014/main" id="{9579A5F3-84C7-D83E-4ECC-FCA3D444126C}"/>
              </a:ext>
            </a:extLst>
          </p:cNvPr>
          <p:cNvPicPr>
            <a:picLocks noChangeAspect="1"/>
          </p:cNvPicPr>
          <p:nvPr/>
        </p:nvPicPr>
        <p:blipFill rotWithShape="1">
          <a:blip r:embed="rId4"/>
          <a:srcRect l="24162" b="3685"/>
          <a:stretch/>
        </p:blipFill>
        <p:spPr>
          <a:xfrm>
            <a:off x="11374261" y="5554628"/>
            <a:ext cx="738765" cy="938245"/>
          </a:xfrm>
          <a:prstGeom prst="rect">
            <a:avLst/>
          </a:prstGeom>
        </p:spPr>
      </p:pic>
      <p:sp>
        <p:nvSpPr>
          <p:cNvPr id="10" name="TextBox 9">
            <a:extLst>
              <a:ext uri="{FF2B5EF4-FFF2-40B4-BE49-F238E27FC236}">
                <a16:creationId xmlns:a16="http://schemas.microsoft.com/office/drawing/2014/main" id="{EAEF1725-66DB-B4BF-292A-B13DA6023786}"/>
              </a:ext>
            </a:extLst>
          </p:cNvPr>
          <p:cNvSpPr txBox="1"/>
          <p:nvPr/>
        </p:nvSpPr>
        <p:spPr>
          <a:xfrm>
            <a:off x="10196848" y="5892709"/>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sp>
        <p:nvSpPr>
          <p:cNvPr id="2" name="Title 1">
            <a:extLst>
              <a:ext uri="{FF2B5EF4-FFF2-40B4-BE49-F238E27FC236}">
                <a16:creationId xmlns:a16="http://schemas.microsoft.com/office/drawing/2014/main" id="{9C1359F0-0181-7EBA-4296-4B1E53FD06C5}"/>
              </a:ext>
            </a:extLst>
          </p:cNvPr>
          <p:cNvSpPr>
            <a:spLocks noGrp="1"/>
          </p:cNvSpPr>
          <p:nvPr>
            <p:ph type="title"/>
          </p:nvPr>
        </p:nvSpPr>
        <p:spPr>
          <a:xfrm>
            <a:off x="365760" y="161765"/>
            <a:ext cx="10515600" cy="1325563"/>
          </a:xfrm>
        </p:spPr>
        <p:txBody>
          <a:bodyPr/>
          <a:lstStyle/>
          <a:p>
            <a:r>
              <a:rPr lang="en-US" dirty="0"/>
              <a:t>Managing the Commons - Locally</a:t>
            </a:r>
          </a:p>
        </p:txBody>
      </p:sp>
    </p:spTree>
    <p:extLst>
      <p:ext uri="{BB962C8B-B14F-4D97-AF65-F5344CB8AC3E}">
        <p14:creationId xmlns:p14="http://schemas.microsoft.com/office/powerpoint/2010/main" val="536963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solidFill>
                  <a:schemeClr val="bg1">
                    <a:lumMod val="65000"/>
                  </a:schemeClr>
                </a:solidFill>
                <a:latin typeface="Calibri" panose="020F0502020204030204" pitchFamily="34" charset="0"/>
                <a:cs typeface="Calibri" panose="020F0502020204030204" pitchFamily="34" charset="0"/>
              </a:rPr>
              <a:t>r</a:t>
            </a:r>
            <a:r>
              <a:rPr lang="en-US" sz="3200" dirty="0">
                <a:solidFill>
                  <a:schemeClr val="bg1">
                    <a:lumMod val="65000"/>
                  </a:schemeClr>
                </a:solidFill>
                <a:latin typeface="Calibri" panose="020F0502020204030204" pitchFamily="34" charset="0"/>
                <a:cs typeface="Calibri" panose="020F0502020204030204" pitchFamily="34" charset="0"/>
              </a:rPr>
              <a:t> and </a:t>
            </a:r>
            <a:r>
              <a:rPr lang="en-US" sz="3200" i="1" dirty="0">
                <a:solidFill>
                  <a:schemeClr val="bg1">
                    <a:lumMod val="65000"/>
                  </a:schemeClr>
                </a:solidFill>
                <a:latin typeface="Calibri" panose="020F0502020204030204" pitchFamily="34" charset="0"/>
                <a:cs typeface="Calibri" panose="020F0502020204030204" pitchFamily="34" charset="0"/>
              </a:rPr>
              <a:t>K</a:t>
            </a:r>
            <a:r>
              <a:rPr lang="en-US" sz="3200" dirty="0">
                <a:solidFill>
                  <a:schemeClr val="bg1">
                    <a:lumMod val="65000"/>
                  </a:schemeClr>
                </a:solidFill>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MSY fails to acknowledge the reality of </a:t>
            </a:r>
            <a:r>
              <a:rPr lang="en-US" sz="3200" b="1" dirty="0">
                <a:solidFill>
                  <a:schemeClr val="bg1">
                    <a:lumMod val="65000"/>
                  </a:schemeClr>
                </a:solidFill>
                <a:latin typeface="Calibri" panose="020F0502020204030204" pitchFamily="34" charset="0"/>
                <a:cs typeface="Calibri" panose="020F0502020204030204" pitchFamily="34" charset="0"/>
              </a:rPr>
              <a:t>overfishing</a:t>
            </a:r>
            <a:r>
              <a:rPr lang="en-US" sz="3200" dirty="0">
                <a:solidFill>
                  <a:schemeClr val="bg1">
                    <a:lumMod val="65000"/>
                  </a:schemeClr>
                </a:solidFill>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2" name="Picture 1" descr="Orange Roughy - Good Fish Bad Fish">
            <a:extLst>
              <a:ext uri="{FF2B5EF4-FFF2-40B4-BE49-F238E27FC236}">
                <a16:creationId xmlns:a16="http://schemas.microsoft.com/office/drawing/2014/main" id="{C42CBB4F-67D4-F30E-B4B9-1F786356F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643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spTree>
    <p:extLst>
      <p:ext uri="{BB962C8B-B14F-4D97-AF65-F5344CB8AC3E}">
        <p14:creationId xmlns:p14="http://schemas.microsoft.com/office/powerpoint/2010/main" val="145792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sp>
        <p:nvSpPr>
          <p:cNvPr id="3" name="Rectangle 2">
            <a:extLst>
              <a:ext uri="{FF2B5EF4-FFF2-40B4-BE49-F238E27FC236}">
                <a16:creationId xmlns:a16="http://schemas.microsoft.com/office/drawing/2014/main" id="{5F5F2CFC-ED12-E809-1FCB-09AFFA5B02B3}"/>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6" name="Rectangle 5">
            <a:extLst>
              <a:ext uri="{FF2B5EF4-FFF2-40B4-BE49-F238E27FC236}">
                <a16:creationId xmlns:a16="http://schemas.microsoft.com/office/drawing/2014/main" id="{59F54210-9486-82D3-C96F-FA26B9B2BC2E}"/>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spTree>
    <p:extLst>
      <p:ext uri="{BB962C8B-B14F-4D97-AF65-F5344CB8AC3E}">
        <p14:creationId xmlns:p14="http://schemas.microsoft.com/office/powerpoint/2010/main" val="3042702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pic>
        <p:nvPicPr>
          <p:cNvPr id="5" name="Graphic 4" descr="Clownfish with solid fill">
            <a:extLst>
              <a:ext uri="{FF2B5EF4-FFF2-40B4-BE49-F238E27FC236}">
                <a16:creationId xmlns:a16="http://schemas.microsoft.com/office/drawing/2014/main" id="{B17C32DE-5054-4BCC-20B9-616B2D445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6" name="Graphic 5" descr="Clownfish with solid fill">
            <a:extLst>
              <a:ext uri="{FF2B5EF4-FFF2-40B4-BE49-F238E27FC236}">
                <a16:creationId xmlns:a16="http://schemas.microsoft.com/office/drawing/2014/main" id="{B4CF004A-D0DE-4E1F-A8DF-02E5F5835C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11" name="Rectangle 10">
            <a:extLst>
              <a:ext uri="{FF2B5EF4-FFF2-40B4-BE49-F238E27FC236}">
                <a16:creationId xmlns:a16="http://schemas.microsoft.com/office/drawing/2014/main" id="{54403120-6160-B1DB-FEBB-DB67D2D4ADC9}"/>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384997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
        <p:nvSpPr>
          <p:cNvPr id="3" name="Rectangle 2">
            <a:extLst>
              <a:ext uri="{FF2B5EF4-FFF2-40B4-BE49-F238E27FC236}">
                <a16:creationId xmlns:a16="http://schemas.microsoft.com/office/drawing/2014/main" id="{7780E5E3-6E40-F147-60EF-EBD2A3CF1BDA}"/>
              </a:ext>
            </a:extLst>
          </p:cNvPr>
          <p:cNvSpPr/>
          <p:nvPr/>
        </p:nvSpPr>
        <p:spPr>
          <a:xfrm>
            <a:off x="1070044" y="2288099"/>
            <a:ext cx="4233152" cy="3416320"/>
          </a:xfrm>
          <a:prstGeom prst="rect">
            <a:avLst/>
          </a:prstGeom>
        </p:spPr>
        <p:txBody>
          <a:bodyPr wrap="square">
            <a:spAutoFit/>
          </a:bodyPr>
          <a:lstStyle/>
          <a:p>
            <a:pPr algn="ctr"/>
            <a:r>
              <a:rPr lang="en-US" sz="2400" dirty="0">
                <a:solidFill>
                  <a:srgbClr val="000000"/>
                </a:solidFill>
              </a:rPr>
              <a:t>Madagascar growth rates accelerated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underestimate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408723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pic>
        <p:nvPicPr>
          <p:cNvPr id="5" name="Graphic 4" descr="Clownfish with solid fill">
            <a:extLst>
              <a:ext uri="{FF2B5EF4-FFF2-40B4-BE49-F238E27FC236}">
                <a16:creationId xmlns:a16="http://schemas.microsoft.com/office/drawing/2014/main" id="{B17C32DE-5054-4BCC-20B9-616B2D445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6" name="Graphic 5" descr="Clownfish with solid fill">
            <a:extLst>
              <a:ext uri="{FF2B5EF4-FFF2-40B4-BE49-F238E27FC236}">
                <a16:creationId xmlns:a16="http://schemas.microsoft.com/office/drawing/2014/main" id="{B4CF004A-D0DE-4E1F-A8DF-02E5F5835C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7" name="TextBox 6">
            <a:extLst>
              <a:ext uri="{FF2B5EF4-FFF2-40B4-BE49-F238E27FC236}">
                <a16:creationId xmlns:a16="http://schemas.microsoft.com/office/drawing/2014/main" id="{ED92A436-E385-08AC-910F-44CD6773D668}"/>
              </a:ext>
            </a:extLst>
          </p:cNvPr>
          <p:cNvSpPr txBox="1"/>
          <p:nvPr/>
        </p:nvSpPr>
        <p:spPr>
          <a:xfrm>
            <a:off x="6984489" y="5965448"/>
            <a:ext cx="5207511" cy="892552"/>
          </a:xfrm>
          <a:prstGeom prst="rect">
            <a:avLst/>
          </a:prstGeom>
          <a:noFill/>
        </p:spPr>
        <p:txBody>
          <a:bodyPr wrap="square">
            <a:spAutoFit/>
          </a:bodyPr>
          <a:lstStyle/>
          <a:p>
            <a:r>
              <a:rPr lang="en-US" sz="2600" dirty="0">
                <a:latin typeface="Helvetica" pitchFamily="2" charset="0"/>
              </a:rPr>
              <a:t>All the models we have looked at so far have been deterministic!</a:t>
            </a:r>
          </a:p>
        </p:txBody>
      </p:sp>
      <p:sp>
        <p:nvSpPr>
          <p:cNvPr id="11" name="Rectangle 10">
            <a:extLst>
              <a:ext uri="{FF2B5EF4-FFF2-40B4-BE49-F238E27FC236}">
                <a16:creationId xmlns:a16="http://schemas.microsoft.com/office/drawing/2014/main" id="{D6159500-2379-AD65-CFAC-3B4FA0FEE164}"/>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3413183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a:t>
            </a:r>
            <a:r>
              <a:rPr lang="en-US" b="1" dirty="0">
                <a:solidFill>
                  <a:srgbClr val="C00000"/>
                </a:solidFill>
              </a:rPr>
              <a:t>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sp>
        <p:nvSpPr>
          <p:cNvPr id="11" name="Rectangle 10">
            <a:extLst>
              <a:ext uri="{FF2B5EF4-FFF2-40B4-BE49-F238E27FC236}">
                <a16:creationId xmlns:a16="http://schemas.microsoft.com/office/drawing/2014/main" id="{32635A17-70E1-1099-CE08-EEA79172E47C}"/>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sp>
        <p:nvSpPr>
          <p:cNvPr id="12" name="Rectangle 11">
            <a:extLst>
              <a:ext uri="{FF2B5EF4-FFF2-40B4-BE49-F238E27FC236}">
                <a16:creationId xmlns:a16="http://schemas.microsoft.com/office/drawing/2014/main" id="{0AD38A66-BDC0-5C59-58CE-89050016AD5C}"/>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pic>
        <p:nvPicPr>
          <p:cNvPr id="14" name="Picture 13">
            <a:extLst>
              <a:ext uri="{FF2B5EF4-FFF2-40B4-BE49-F238E27FC236}">
                <a16:creationId xmlns:a16="http://schemas.microsoft.com/office/drawing/2014/main" id="{FC3A7220-6A1C-481F-A398-186D7B17B5B0}"/>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19" name="Picture 18">
            <a:extLst>
              <a:ext uri="{FF2B5EF4-FFF2-40B4-BE49-F238E27FC236}">
                <a16:creationId xmlns:a16="http://schemas.microsoft.com/office/drawing/2014/main" id="{DA2EEE00-3E60-F55D-2907-3C491A3961D1}"/>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0" name="Graphic 19" descr="Clownfish with solid fill">
            <a:extLst>
              <a:ext uri="{FF2B5EF4-FFF2-40B4-BE49-F238E27FC236}">
                <a16:creationId xmlns:a16="http://schemas.microsoft.com/office/drawing/2014/main" id="{35144D0C-6E67-2163-26D1-BDB8D5D2B2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1" name="Graphic 20" descr="Clownfish with solid fill">
            <a:extLst>
              <a:ext uri="{FF2B5EF4-FFF2-40B4-BE49-F238E27FC236}">
                <a16:creationId xmlns:a16="http://schemas.microsoft.com/office/drawing/2014/main" id="{1883AA12-93A3-88DB-B37F-C69FEBA30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2" name="Graphic 21" descr="Clownfish with solid fill">
            <a:extLst>
              <a:ext uri="{FF2B5EF4-FFF2-40B4-BE49-F238E27FC236}">
                <a16:creationId xmlns:a16="http://schemas.microsoft.com/office/drawing/2014/main" id="{0813480A-CF3F-D9AB-2EB3-71D659B604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3" name="Graphic 22" descr="Clownfish with solid fill">
            <a:extLst>
              <a:ext uri="{FF2B5EF4-FFF2-40B4-BE49-F238E27FC236}">
                <a16:creationId xmlns:a16="http://schemas.microsoft.com/office/drawing/2014/main" id="{54BEF077-01F2-C061-EBB6-7701F9E8D0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24" name="Graphic 23" descr="Clownfish with solid fill">
            <a:extLst>
              <a:ext uri="{FF2B5EF4-FFF2-40B4-BE49-F238E27FC236}">
                <a16:creationId xmlns:a16="http://schemas.microsoft.com/office/drawing/2014/main" id="{A13E1EA1-616E-B048-915F-334F3674A1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25" name="Graphic 24" descr="Clownfish with solid fill">
            <a:extLst>
              <a:ext uri="{FF2B5EF4-FFF2-40B4-BE49-F238E27FC236}">
                <a16:creationId xmlns:a16="http://schemas.microsoft.com/office/drawing/2014/main" id="{ACEEA9CD-C88F-13F3-EB0E-73CBD62EBA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6" name="Rectangle 25">
            <a:extLst>
              <a:ext uri="{FF2B5EF4-FFF2-40B4-BE49-F238E27FC236}">
                <a16:creationId xmlns:a16="http://schemas.microsoft.com/office/drawing/2014/main" id="{EF35F817-98A5-00C3-3507-C4B995180CA5}"/>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27" name="Rectangle 26">
            <a:extLst>
              <a:ext uri="{FF2B5EF4-FFF2-40B4-BE49-F238E27FC236}">
                <a16:creationId xmlns:a16="http://schemas.microsoft.com/office/drawing/2014/main" id="{7A5BF620-4E37-706D-9D8D-4609B1E478A2}"/>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047916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pic>
        <p:nvPicPr>
          <p:cNvPr id="21" name="Picture 20">
            <a:extLst>
              <a:ext uri="{FF2B5EF4-FFF2-40B4-BE49-F238E27FC236}">
                <a16:creationId xmlns:a16="http://schemas.microsoft.com/office/drawing/2014/main" id="{E067075C-1D8C-D94E-799C-87EC4D5A9721}"/>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23" name="Picture 22">
            <a:extLst>
              <a:ext uri="{FF2B5EF4-FFF2-40B4-BE49-F238E27FC236}">
                <a16:creationId xmlns:a16="http://schemas.microsoft.com/office/drawing/2014/main" id="{BFFCBACD-7B67-DE8D-F58D-0813D835532E}"/>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5" name="Graphic 24" descr="Clownfish with solid fill">
            <a:extLst>
              <a:ext uri="{FF2B5EF4-FFF2-40B4-BE49-F238E27FC236}">
                <a16:creationId xmlns:a16="http://schemas.microsoft.com/office/drawing/2014/main" id="{38EEF7D4-DC1E-5236-0A66-62B49DCC9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7" name="Graphic 26" descr="Clownfish with solid fill">
            <a:extLst>
              <a:ext uri="{FF2B5EF4-FFF2-40B4-BE49-F238E27FC236}">
                <a16:creationId xmlns:a16="http://schemas.microsoft.com/office/drawing/2014/main" id="{6E7430E0-913E-8EE8-DB65-CEDE1E75E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8" name="Graphic 27" descr="Clownfish with solid fill">
            <a:extLst>
              <a:ext uri="{FF2B5EF4-FFF2-40B4-BE49-F238E27FC236}">
                <a16:creationId xmlns:a16="http://schemas.microsoft.com/office/drawing/2014/main" id="{477EB2D2-FBE8-5BAC-4DD2-011D1B591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9" name="Graphic 28" descr="Clownfish with solid fill">
            <a:extLst>
              <a:ext uri="{FF2B5EF4-FFF2-40B4-BE49-F238E27FC236}">
                <a16:creationId xmlns:a16="http://schemas.microsoft.com/office/drawing/2014/main" id="{4196ED3B-4165-13E8-3540-4FF98EBB4F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30" name="Graphic 29" descr="Clownfish with solid fill">
            <a:extLst>
              <a:ext uri="{FF2B5EF4-FFF2-40B4-BE49-F238E27FC236}">
                <a16:creationId xmlns:a16="http://schemas.microsoft.com/office/drawing/2014/main" id="{4D035326-1922-4A0C-B4B6-EF49021B0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1232" y="4838437"/>
            <a:ext cx="914400" cy="914400"/>
          </a:xfrm>
          <a:prstGeom prst="rect">
            <a:avLst/>
          </a:prstGeom>
        </p:spPr>
      </p:pic>
      <p:sp>
        <p:nvSpPr>
          <p:cNvPr id="5" name="Rectangle 4">
            <a:extLst>
              <a:ext uri="{FF2B5EF4-FFF2-40B4-BE49-F238E27FC236}">
                <a16:creationId xmlns:a16="http://schemas.microsoft.com/office/drawing/2014/main" id="{6C0F39E1-F220-EDBD-F1FD-71A3C9BBBCA2}"/>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6" name="Rectangle 5">
            <a:extLst>
              <a:ext uri="{FF2B5EF4-FFF2-40B4-BE49-F238E27FC236}">
                <a16:creationId xmlns:a16="http://schemas.microsoft.com/office/drawing/2014/main" id="{7CB2706B-3035-6D24-EAC5-B3904631F644}"/>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7" name="Rectangle 6">
            <a:extLst>
              <a:ext uri="{FF2B5EF4-FFF2-40B4-BE49-F238E27FC236}">
                <a16:creationId xmlns:a16="http://schemas.microsoft.com/office/drawing/2014/main" id="{737E1FAD-BFA5-8040-7A09-269DDA293A3F}"/>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pic>
        <p:nvPicPr>
          <p:cNvPr id="11" name="Graphic 10" descr="Clownfish with solid fill">
            <a:extLst>
              <a:ext uri="{FF2B5EF4-FFF2-40B4-BE49-F238E27FC236}">
                <a16:creationId xmlns:a16="http://schemas.microsoft.com/office/drawing/2014/main" id="{796EBCF3-7F42-777A-2EFF-C396450420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12" name="Graphic 11" descr="Clownfish with solid fill">
            <a:extLst>
              <a:ext uri="{FF2B5EF4-FFF2-40B4-BE49-F238E27FC236}">
                <a16:creationId xmlns:a16="http://schemas.microsoft.com/office/drawing/2014/main" id="{287F3162-F6B6-EDB5-9F91-FBDF5E297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4" name="Rectangle 23">
            <a:extLst>
              <a:ext uri="{FF2B5EF4-FFF2-40B4-BE49-F238E27FC236}">
                <a16:creationId xmlns:a16="http://schemas.microsoft.com/office/drawing/2014/main" id="{651D5804-51DA-AAEB-9C46-C92ED9AE27EB}"/>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sp>
        <p:nvSpPr>
          <p:cNvPr id="26" name="Rectangle 25">
            <a:extLst>
              <a:ext uri="{FF2B5EF4-FFF2-40B4-BE49-F238E27FC236}">
                <a16:creationId xmlns:a16="http://schemas.microsoft.com/office/drawing/2014/main" id="{4AB1EFE5-F853-5425-FD68-8FDC725F8C2A}"/>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31" name="Rectangle 30">
            <a:extLst>
              <a:ext uri="{FF2B5EF4-FFF2-40B4-BE49-F238E27FC236}">
                <a16:creationId xmlns:a16="http://schemas.microsoft.com/office/drawing/2014/main" id="{E4C2B9BB-8AF7-7535-2F49-DB8662E4F5EF}"/>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666719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pic>
        <p:nvPicPr>
          <p:cNvPr id="21" name="Picture 20">
            <a:extLst>
              <a:ext uri="{FF2B5EF4-FFF2-40B4-BE49-F238E27FC236}">
                <a16:creationId xmlns:a16="http://schemas.microsoft.com/office/drawing/2014/main" id="{E067075C-1D8C-D94E-799C-87EC4D5A9721}"/>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23" name="Picture 22">
            <a:extLst>
              <a:ext uri="{FF2B5EF4-FFF2-40B4-BE49-F238E27FC236}">
                <a16:creationId xmlns:a16="http://schemas.microsoft.com/office/drawing/2014/main" id="{BFFCBACD-7B67-DE8D-F58D-0813D835532E}"/>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5" name="Graphic 24" descr="Clownfish with solid fill">
            <a:extLst>
              <a:ext uri="{FF2B5EF4-FFF2-40B4-BE49-F238E27FC236}">
                <a16:creationId xmlns:a16="http://schemas.microsoft.com/office/drawing/2014/main" id="{38EEF7D4-DC1E-5236-0A66-62B49DCC9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7" name="Graphic 26" descr="Clownfish with solid fill">
            <a:extLst>
              <a:ext uri="{FF2B5EF4-FFF2-40B4-BE49-F238E27FC236}">
                <a16:creationId xmlns:a16="http://schemas.microsoft.com/office/drawing/2014/main" id="{6E7430E0-913E-8EE8-DB65-CEDE1E75E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8" name="Graphic 27" descr="Clownfish with solid fill">
            <a:extLst>
              <a:ext uri="{FF2B5EF4-FFF2-40B4-BE49-F238E27FC236}">
                <a16:creationId xmlns:a16="http://schemas.microsoft.com/office/drawing/2014/main" id="{477EB2D2-FBE8-5BAC-4DD2-011D1B591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9" name="Graphic 28" descr="Clownfish with solid fill">
            <a:extLst>
              <a:ext uri="{FF2B5EF4-FFF2-40B4-BE49-F238E27FC236}">
                <a16:creationId xmlns:a16="http://schemas.microsoft.com/office/drawing/2014/main" id="{4196ED3B-4165-13E8-3540-4FF98EBB4F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30" name="Graphic 29" descr="Clownfish with solid fill">
            <a:extLst>
              <a:ext uri="{FF2B5EF4-FFF2-40B4-BE49-F238E27FC236}">
                <a16:creationId xmlns:a16="http://schemas.microsoft.com/office/drawing/2014/main" id="{4D035326-1922-4A0C-B4B6-EF49021B0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1232" y="4838437"/>
            <a:ext cx="914400" cy="914400"/>
          </a:xfrm>
          <a:prstGeom prst="rect">
            <a:avLst/>
          </a:prstGeom>
        </p:spPr>
      </p:pic>
      <p:sp>
        <p:nvSpPr>
          <p:cNvPr id="5" name="Rectangle 4">
            <a:extLst>
              <a:ext uri="{FF2B5EF4-FFF2-40B4-BE49-F238E27FC236}">
                <a16:creationId xmlns:a16="http://schemas.microsoft.com/office/drawing/2014/main" id="{6C0F39E1-F220-EDBD-F1FD-71A3C9BBBCA2}"/>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6" name="Rectangle 5">
            <a:extLst>
              <a:ext uri="{FF2B5EF4-FFF2-40B4-BE49-F238E27FC236}">
                <a16:creationId xmlns:a16="http://schemas.microsoft.com/office/drawing/2014/main" id="{7CB2706B-3035-6D24-EAC5-B3904631F644}"/>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7" name="Rectangle 6">
            <a:extLst>
              <a:ext uri="{FF2B5EF4-FFF2-40B4-BE49-F238E27FC236}">
                <a16:creationId xmlns:a16="http://schemas.microsoft.com/office/drawing/2014/main" id="{737E1FAD-BFA5-8040-7A09-269DDA293A3F}"/>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pic>
        <p:nvPicPr>
          <p:cNvPr id="11" name="Graphic 10" descr="Clownfish with solid fill">
            <a:extLst>
              <a:ext uri="{FF2B5EF4-FFF2-40B4-BE49-F238E27FC236}">
                <a16:creationId xmlns:a16="http://schemas.microsoft.com/office/drawing/2014/main" id="{796EBCF3-7F42-777A-2EFF-C396450420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12" name="Graphic 11" descr="Clownfish with solid fill">
            <a:extLst>
              <a:ext uri="{FF2B5EF4-FFF2-40B4-BE49-F238E27FC236}">
                <a16:creationId xmlns:a16="http://schemas.microsoft.com/office/drawing/2014/main" id="{287F3162-F6B6-EDB5-9F91-FBDF5E297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4" name="Rectangle 23">
            <a:extLst>
              <a:ext uri="{FF2B5EF4-FFF2-40B4-BE49-F238E27FC236}">
                <a16:creationId xmlns:a16="http://schemas.microsoft.com/office/drawing/2014/main" id="{651D5804-51DA-AAEB-9C46-C92ED9AE27EB}"/>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pic>
        <p:nvPicPr>
          <p:cNvPr id="14" name="Graphic 13" descr="Clownfish with solid fill">
            <a:extLst>
              <a:ext uri="{FF2B5EF4-FFF2-40B4-BE49-F238E27FC236}">
                <a16:creationId xmlns:a16="http://schemas.microsoft.com/office/drawing/2014/main" id="{78C9DCFE-9D68-7AE9-93CB-5C833C141E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4498" y="4643572"/>
            <a:ext cx="914400" cy="914400"/>
          </a:xfrm>
          <a:prstGeom prst="rect">
            <a:avLst/>
          </a:prstGeom>
        </p:spPr>
      </p:pic>
      <p:pic>
        <p:nvPicPr>
          <p:cNvPr id="15" name="Graphic 14" descr="Clownfish with solid fill">
            <a:extLst>
              <a:ext uri="{FF2B5EF4-FFF2-40B4-BE49-F238E27FC236}">
                <a16:creationId xmlns:a16="http://schemas.microsoft.com/office/drawing/2014/main" id="{B5B5F071-32C1-3B6D-083C-CD8A1AE533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602" y="5457906"/>
            <a:ext cx="914400" cy="914400"/>
          </a:xfrm>
          <a:prstGeom prst="rect">
            <a:avLst/>
          </a:prstGeom>
        </p:spPr>
      </p:pic>
      <p:sp>
        <p:nvSpPr>
          <p:cNvPr id="16" name="Rectangle 15">
            <a:extLst>
              <a:ext uri="{FF2B5EF4-FFF2-40B4-BE49-F238E27FC236}">
                <a16:creationId xmlns:a16="http://schemas.microsoft.com/office/drawing/2014/main" id="{93143F3B-32CC-7162-764C-CA472C4A1DAE}"/>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17" name="Rectangle 16">
            <a:extLst>
              <a:ext uri="{FF2B5EF4-FFF2-40B4-BE49-F238E27FC236}">
                <a16:creationId xmlns:a16="http://schemas.microsoft.com/office/drawing/2014/main" id="{A37895BE-F8FD-B33A-95A1-23E93781C095}"/>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723015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675239"/>
            <a:ext cx="5207511" cy="4339650"/>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Because of the </a:t>
            </a:r>
            <a:r>
              <a:rPr lang="en-US" sz="2400" b="1" dirty="0">
                <a:solidFill>
                  <a:srgbClr val="C00000"/>
                </a:solidFill>
                <a:latin typeface="Calibri" panose="020F0502020204030204" pitchFamily="34" charset="0"/>
                <a:cs typeface="Calibri" panose="020F0502020204030204" pitchFamily="34" charset="0"/>
              </a:rPr>
              <a:t>semi-stable equilibrium </a:t>
            </a:r>
            <a:r>
              <a:rPr lang="en-US" sz="24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rgbClr val="C00000"/>
                </a:solidFill>
              </a:rPr>
              <a:t>environmental stochasticity</a:t>
            </a:r>
          </a:p>
          <a:p>
            <a:pPr marL="1371600" lvl="2" indent="-457200">
              <a:buFont typeface="Wingdings" pitchFamily="2" charset="2"/>
              <a:buChar char="§"/>
            </a:pPr>
            <a:r>
              <a:rPr lang="en-US" sz="2000" dirty="0"/>
              <a:t>temporal changes in mortality or reproductive rate (e.g. due to climate)</a:t>
            </a: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9" name="Rectangle 8">
            <a:extLst>
              <a:ext uri="{FF2B5EF4-FFF2-40B4-BE49-F238E27FC236}">
                <a16:creationId xmlns:a16="http://schemas.microsoft.com/office/drawing/2014/main" id="{C90C0AE8-CE98-B2A7-6A82-87953B8AD153}"/>
              </a:ext>
            </a:extLst>
          </p:cNvPr>
          <p:cNvSpPr/>
          <p:nvPr/>
        </p:nvSpPr>
        <p:spPr>
          <a:xfrm>
            <a:off x="3838876" y="2259707"/>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10" name="Rectangle 9">
            <a:extLst>
              <a:ext uri="{FF2B5EF4-FFF2-40B4-BE49-F238E27FC236}">
                <a16:creationId xmlns:a16="http://schemas.microsoft.com/office/drawing/2014/main" id="{B033897F-8C63-BA63-752C-9AFD218A34C0}"/>
              </a:ext>
            </a:extLst>
          </p:cNvPr>
          <p:cNvSpPr/>
          <p:nvPr/>
        </p:nvSpPr>
        <p:spPr>
          <a:xfrm>
            <a:off x="5129227" y="2311669"/>
            <a:ext cx="1933545" cy="369332"/>
          </a:xfrm>
          <a:prstGeom prst="rect">
            <a:avLst/>
          </a:prstGeom>
        </p:spPr>
        <p:txBody>
          <a:bodyPr wrap="square">
            <a:spAutoFit/>
          </a:bodyPr>
          <a:lstStyle/>
          <a:p>
            <a:pPr algn="ctr"/>
            <a:r>
              <a:rPr lang="en-US" dirty="0"/>
              <a:t>“up to chance”</a:t>
            </a:r>
          </a:p>
        </p:txBody>
      </p:sp>
      <p:pic>
        <p:nvPicPr>
          <p:cNvPr id="13" name="Graphic 12" descr="Clownfish with solid fill">
            <a:extLst>
              <a:ext uri="{FF2B5EF4-FFF2-40B4-BE49-F238E27FC236}">
                <a16:creationId xmlns:a16="http://schemas.microsoft.com/office/drawing/2014/main" id="{B02C314F-8C75-CC8C-1AF2-39DF1C5D0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7883" y="2654764"/>
            <a:ext cx="914400" cy="914400"/>
          </a:xfrm>
          <a:prstGeom prst="rect">
            <a:avLst/>
          </a:prstGeom>
        </p:spPr>
      </p:pic>
      <p:sp>
        <p:nvSpPr>
          <p:cNvPr id="15" name="Rectangle 14">
            <a:extLst>
              <a:ext uri="{FF2B5EF4-FFF2-40B4-BE49-F238E27FC236}">
                <a16:creationId xmlns:a16="http://schemas.microsoft.com/office/drawing/2014/main" id="{1D0857A1-1194-96CB-63E2-39E1C78779BB}"/>
              </a:ext>
            </a:extLst>
          </p:cNvPr>
          <p:cNvSpPr/>
          <p:nvPr/>
        </p:nvSpPr>
        <p:spPr>
          <a:xfrm>
            <a:off x="2691417" y="3569164"/>
            <a:ext cx="1745270" cy="646331"/>
          </a:xfrm>
          <a:prstGeom prst="rect">
            <a:avLst/>
          </a:prstGeom>
        </p:spPr>
        <p:txBody>
          <a:bodyPr wrap="square">
            <a:spAutoFit/>
          </a:bodyPr>
          <a:lstStyle/>
          <a:p>
            <a:pPr algn="ctr"/>
            <a:r>
              <a:rPr lang="en-US" dirty="0"/>
              <a:t>annual survival rate = 0.5</a:t>
            </a:r>
          </a:p>
        </p:txBody>
      </p:sp>
      <p:sp>
        <p:nvSpPr>
          <p:cNvPr id="16" name="Rectangle 15">
            <a:extLst>
              <a:ext uri="{FF2B5EF4-FFF2-40B4-BE49-F238E27FC236}">
                <a16:creationId xmlns:a16="http://schemas.microsoft.com/office/drawing/2014/main" id="{3AF241B2-505A-227B-7215-2CE9E0A8AD4E}"/>
              </a:ext>
            </a:extLst>
          </p:cNvPr>
          <p:cNvSpPr/>
          <p:nvPr/>
        </p:nvSpPr>
        <p:spPr>
          <a:xfrm>
            <a:off x="4669245" y="3522997"/>
            <a:ext cx="1745270" cy="369332"/>
          </a:xfrm>
          <a:prstGeom prst="rect">
            <a:avLst/>
          </a:prstGeom>
        </p:spPr>
        <p:txBody>
          <a:bodyPr wrap="square">
            <a:spAutoFit/>
          </a:bodyPr>
          <a:lstStyle/>
          <a:p>
            <a:pPr algn="ctr"/>
            <a:r>
              <a:rPr lang="en-US" dirty="0"/>
              <a:t>cyclone year!</a:t>
            </a:r>
          </a:p>
        </p:txBody>
      </p:sp>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3" name="Picture 2" descr="Orange Roughy - Good Fish Bad Fish">
            <a:extLst>
              <a:ext uri="{FF2B5EF4-FFF2-40B4-BE49-F238E27FC236}">
                <a16:creationId xmlns:a16="http://schemas.microsoft.com/office/drawing/2014/main" id="{86884402-AD96-365C-26A5-F586E2344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903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538079"/>
            <a:ext cx="5207511" cy="5693866"/>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Because of the </a:t>
            </a:r>
            <a:r>
              <a:rPr lang="en-US" sz="2400" b="1" dirty="0">
                <a:solidFill>
                  <a:schemeClr val="bg1">
                    <a:lumMod val="65000"/>
                  </a:schemeClr>
                </a:solidFill>
                <a:latin typeface="Calibri" panose="020F0502020204030204" pitchFamily="34" charset="0"/>
                <a:cs typeface="Calibri" panose="020F0502020204030204" pitchFamily="34" charset="0"/>
              </a:rPr>
              <a:t>semi-stable equilibrium </a:t>
            </a:r>
            <a:r>
              <a:rPr lang="en-US" sz="2400" dirty="0">
                <a:solidFill>
                  <a:schemeClr val="bg1">
                    <a:lumMod val="65000"/>
                  </a:schemeClr>
                </a:solidFill>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chemeClr val="bg1">
                    <a:lumMod val="65000"/>
                  </a:schemeClr>
                </a:solidFill>
              </a:rPr>
              <a:t>environmental stochasticity</a:t>
            </a:r>
          </a:p>
          <a:p>
            <a:pPr marL="1371600" lvl="2" indent="-457200">
              <a:buFont typeface="Wingdings" pitchFamily="2" charset="2"/>
              <a:buChar char="§"/>
            </a:pPr>
            <a:r>
              <a:rPr lang="en-US" sz="2000" dirty="0">
                <a:solidFill>
                  <a:schemeClr val="bg1">
                    <a:lumMod val="65000"/>
                  </a:schemeClr>
                </a:solidFill>
              </a:rPr>
              <a:t>temporal changes in mortality or reproductive rate (due to climate)</a:t>
            </a:r>
            <a:endParaRPr lang="en-US" sz="2400" b="1" dirty="0">
              <a:solidFill>
                <a:schemeClr val="bg1">
                  <a:lumMod val="65000"/>
                </a:schemeClr>
              </a:solidFill>
            </a:endParaRPr>
          </a:p>
          <a:p>
            <a:pPr marL="914400" lvl="1" indent="-457200">
              <a:buFont typeface="Courier New" panose="02070309020205020404" pitchFamily="49" charset="0"/>
              <a:buChar char="o"/>
            </a:pPr>
            <a:r>
              <a:rPr lang="en-US" sz="2400" b="1" dirty="0">
                <a:solidFill>
                  <a:srgbClr val="C00000"/>
                </a:solidFill>
              </a:rPr>
              <a:t>demographic stochasticity</a:t>
            </a:r>
          </a:p>
          <a:p>
            <a:pPr marL="1371600" lvl="2" indent="-457200">
              <a:buFont typeface="Wingdings" pitchFamily="2" charset="2"/>
              <a:buChar char="§"/>
            </a:pPr>
            <a:r>
              <a:rPr lang="en-US" sz="2000" dirty="0"/>
              <a:t>individual-level differences in mortality and reproduction, esp. at small pop size</a:t>
            </a:r>
          </a:p>
          <a:p>
            <a:pPr marL="914400" lvl="1" indent="-457200">
              <a:buFont typeface="Courier New" panose="02070309020205020404" pitchFamily="49" charset="0"/>
              <a:buChar char="o"/>
            </a:pPr>
            <a:endParaRPr lang="en-US" sz="2400" b="1" dirty="0">
              <a:solidFill>
                <a:srgbClr val="C00000"/>
              </a:solidFill>
            </a:endParaRP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15" name="Rectangle 14">
            <a:extLst>
              <a:ext uri="{FF2B5EF4-FFF2-40B4-BE49-F238E27FC236}">
                <a16:creationId xmlns:a16="http://schemas.microsoft.com/office/drawing/2014/main" id="{1D0857A1-1194-96CB-63E2-39E1C78779BB}"/>
              </a:ext>
            </a:extLst>
          </p:cNvPr>
          <p:cNvSpPr/>
          <p:nvPr/>
        </p:nvSpPr>
        <p:spPr>
          <a:xfrm>
            <a:off x="2691417" y="3569164"/>
            <a:ext cx="1745270" cy="646331"/>
          </a:xfrm>
          <a:prstGeom prst="rect">
            <a:avLst/>
          </a:prstGeom>
        </p:spPr>
        <p:txBody>
          <a:bodyPr wrap="square">
            <a:spAutoFit/>
          </a:bodyPr>
          <a:lstStyle/>
          <a:p>
            <a:pPr algn="ctr"/>
            <a:r>
              <a:rPr lang="en-US" dirty="0"/>
              <a:t>annual fecundity = 0.5</a:t>
            </a:r>
          </a:p>
        </p:txBody>
      </p:sp>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3" name="Rectangle 2">
            <a:extLst>
              <a:ext uri="{FF2B5EF4-FFF2-40B4-BE49-F238E27FC236}">
                <a16:creationId xmlns:a16="http://schemas.microsoft.com/office/drawing/2014/main" id="{2F9A7EA9-A5A1-6821-08C0-28F754BC443E}"/>
              </a:ext>
            </a:extLst>
          </p:cNvPr>
          <p:cNvSpPr/>
          <p:nvPr/>
        </p:nvSpPr>
        <p:spPr>
          <a:xfrm>
            <a:off x="3483246" y="2278030"/>
            <a:ext cx="1617174" cy="369332"/>
          </a:xfrm>
          <a:prstGeom prst="rect">
            <a:avLst/>
          </a:prstGeom>
        </p:spPr>
        <p:txBody>
          <a:bodyPr wrap="none">
            <a:spAutoFit/>
          </a:bodyPr>
          <a:lstStyle/>
          <a:p>
            <a:r>
              <a:rPr lang="en-US" dirty="0"/>
              <a:t>if </a:t>
            </a:r>
            <a:r>
              <a:rPr lang="en-US" b="1" dirty="0">
                <a:solidFill>
                  <a:srgbClr val="C00000"/>
                </a:solidFill>
              </a:rPr>
              <a:t>deterministic</a:t>
            </a:r>
          </a:p>
        </p:txBody>
      </p:sp>
      <p:sp>
        <p:nvSpPr>
          <p:cNvPr id="11" name="Rectangle 10">
            <a:extLst>
              <a:ext uri="{FF2B5EF4-FFF2-40B4-BE49-F238E27FC236}">
                <a16:creationId xmlns:a16="http://schemas.microsoft.com/office/drawing/2014/main" id="{A5ED819E-A005-C1A2-D8D2-1964478112AC}"/>
              </a:ext>
            </a:extLst>
          </p:cNvPr>
          <p:cNvSpPr/>
          <p:nvPr/>
        </p:nvSpPr>
        <p:spPr>
          <a:xfrm>
            <a:off x="5129227" y="2311669"/>
            <a:ext cx="1933545" cy="369332"/>
          </a:xfrm>
          <a:prstGeom prst="rect">
            <a:avLst/>
          </a:prstGeom>
        </p:spPr>
        <p:txBody>
          <a:bodyPr wrap="square">
            <a:spAutoFit/>
          </a:bodyPr>
          <a:lstStyle/>
          <a:p>
            <a:pPr algn="ctr"/>
            <a:r>
              <a:rPr lang="en-US" dirty="0"/>
              <a:t>“always the same”</a:t>
            </a:r>
          </a:p>
        </p:txBody>
      </p:sp>
      <p:pic>
        <p:nvPicPr>
          <p:cNvPr id="18" name="Graphic 17" descr="Clownfish with solid fill">
            <a:extLst>
              <a:ext uri="{FF2B5EF4-FFF2-40B4-BE49-F238E27FC236}">
                <a16:creationId xmlns:a16="http://schemas.microsoft.com/office/drawing/2014/main" id="{62A85D87-2855-632B-F7A7-0024837521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4719" y="3241176"/>
            <a:ext cx="914400" cy="914400"/>
          </a:xfrm>
          <a:prstGeom prst="rect">
            <a:avLst/>
          </a:prstGeom>
        </p:spPr>
      </p:pic>
      <p:pic>
        <p:nvPicPr>
          <p:cNvPr id="20" name="Graphic 19" descr="Clownfish with solid fill">
            <a:extLst>
              <a:ext uri="{FF2B5EF4-FFF2-40B4-BE49-F238E27FC236}">
                <a16:creationId xmlns:a16="http://schemas.microsoft.com/office/drawing/2014/main" id="{4B830C03-FF79-2D56-A624-33A162EB1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9349" y="3635155"/>
            <a:ext cx="914400" cy="914400"/>
          </a:xfrm>
          <a:prstGeom prst="rect">
            <a:avLst/>
          </a:prstGeom>
        </p:spPr>
      </p:pic>
      <p:pic>
        <p:nvPicPr>
          <p:cNvPr id="21" name="Graphic 20" descr="Clownfish with solid fill">
            <a:extLst>
              <a:ext uri="{FF2B5EF4-FFF2-40B4-BE49-F238E27FC236}">
                <a16:creationId xmlns:a16="http://schemas.microsoft.com/office/drawing/2014/main" id="{991C29CD-4269-F4E9-D2AD-4ADD7652F3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7918" y="2643869"/>
            <a:ext cx="914400" cy="914400"/>
          </a:xfrm>
          <a:prstGeom prst="rect">
            <a:avLst/>
          </a:prstGeom>
        </p:spPr>
      </p:pic>
      <p:pic>
        <p:nvPicPr>
          <p:cNvPr id="22" name="Graphic 21" descr="Clownfish with solid fill">
            <a:extLst>
              <a:ext uri="{FF2B5EF4-FFF2-40B4-BE49-F238E27FC236}">
                <a16:creationId xmlns:a16="http://schemas.microsoft.com/office/drawing/2014/main" id="{9396DF69-6489-CBD8-34E6-067386E01F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1034" y="2850215"/>
            <a:ext cx="914400" cy="914400"/>
          </a:xfrm>
          <a:prstGeom prst="rect">
            <a:avLst/>
          </a:prstGeom>
        </p:spPr>
      </p:pic>
      <p:pic>
        <p:nvPicPr>
          <p:cNvPr id="23" name="Graphic 22" descr="Clownfish with solid fill">
            <a:extLst>
              <a:ext uri="{FF2B5EF4-FFF2-40B4-BE49-F238E27FC236}">
                <a16:creationId xmlns:a16="http://schemas.microsoft.com/office/drawing/2014/main" id="{176D5A62-1409-0923-1C12-EAACA42D64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3917" y="3630424"/>
            <a:ext cx="914400" cy="914400"/>
          </a:xfrm>
          <a:prstGeom prst="rect">
            <a:avLst/>
          </a:prstGeom>
        </p:spPr>
      </p:pic>
      <p:pic>
        <p:nvPicPr>
          <p:cNvPr id="24" name="Graphic 23" descr="Clownfish with solid fill">
            <a:extLst>
              <a:ext uri="{FF2B5EF4-FFF2-40B4-BE49-F238E27FC236}">
                <a16:creationId xmlns:a16="http://schemas.microsoft.com/office/drawing/2014/main" id="{EA2F27C5-1CFD-99B2-93CE-8B3FBBB24C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2479" y="2681001"/>
            <a:ext cx="914400" cy="914400"/>
          </a:xfrm>
          <a:prstGeom prst="rect">
            <a:avLst/>
          </a:prstGeom>
        </p:spPr>
      </p:pic>
      <p:pic>
        <p:nvPicPr>
          <p:cNvPr id="9" name="Picture 8" descr="Orange Roughy - Good Fish Bad Fish">
            <a:extLst>
              <a:ext uri="{FF2B5EF4-FFF2-40B4-BE49-F238E27FC236}">
                <a16:creationId xmlns:a16="http://schemas.microsoft.com/office/drawing/2014/main" id="{6AFE9740-8E57-A15B-74D4-C66D60571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5175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538079"/>
            <a:ext cx="5207511" cy="5693866"/>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Because of the </a:t>
            </a:r>
            <a:r>
              <a:rPr lang="en-US" sz="2400" b="1" dirty="0">
                <a:solidFill>
                  <a:schemeClr val="bg1">
                    <a:lumMod val="65000"/>
                  </a:schemeClr>
                </a:solidFill>
                <a:latin typeface="Calibri" panose="020F0502020204030204" pitchFamily="34" charset="0"/>
                <a:cs typeface="Calibri" panose="020F0502020204030204" pitchFamily="34" charset="0"/>
              </a:rPr>
              <a:t>semi-stable equilibrium </a:t>
            </a:r>
            <a:r>
              <a:rPr lang="en-US" sz="2400" dirty="0">
                <a:solidFill>
                  <a:schemeClr val="bg1">
                    <a:lumMod val="65000"/>
                  </a:schemeClr>
                </a:solidFill>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chemeClr val="bg1">
                    <a:lumMod val="65000"/>
                  </a:schemeClr>
                </a:solidFill>
              </a:rPr>
              <a:t>environmental stochasticity</a:t>
            </a:r>
          </a:p>
          <a:p>
            <a:pPr marL="1371600" lvl="2" indent="-457200">
              <a:buFont typeface="Wingdings" pitchFamily="2" charset="2"/>
              <a:buChar char="§"/>
            </a:pPr>
            <a:r>
              <a:rPr lang="en-US" sz="2000" dirty="0">
                <a:solidFill>
                  <a:schemeClr val="bg1">
                    <a:lumMod val="65000"/>
                  </a:schemeClr>
                </a:solidFill>
              </a:rPr>
              <a:t>temporal changes in mortality or reproductive rate (due to climate)</a:t>
            </a:r>
            <a:endParaRPr lang="en-US" sz="2400" b="1" dirty="0">
              <a:solidFill>
                <a:schemeClr val="bg1">
                  <a:lumMod val="65000"/>
                </a:schemeClr>
              </a:solidFill>
            </a:endParaRPr>
          </a:p>
          <a:p>
            <a:pPr marL="914400" lvl="1" indent="-457200">
              <a:buFont typeface="Courier New" panose="02070309020205020404" pitchFamily="49" charset="0"/>
              <a:buChar char="o"/>
            </a:pPr>
            <a:r>
              <a:rPr lang="en-US" sz="2400" b="1" dirty="0">
                <a:solidFill>
                  <a:srgbClr val="C00000"/>
                </a:solidFill>
              </a:rPr>
              <a:t>demographic stochasticity</a:t>
            </a:r>
          </a:p>
          <a:p>
            <a:pPr marL="1371600" lvl="2" indent="-457200">
              <a:buFont typeface="Wingdings" pitchFamily="2" charset="2"/>
              <a:buChar char="§"/>
            </a:pPr>
            <a:r>
              <a:rPr lang="en-US" sz="2000" dirty="0"/>
              <a:t>individual-level differences in mortality and reproduction, esp. at small pop size</a:t>
            </a:r>
          </a:p>
          <a:p>
            <a:pPr marL="914400" lvl="1" indent="-457200">
              <a:buFont typeface="Courier New" panose="02070309020205020404" pitchFamily="49" charset="0"/>
              <a:buChar char="o"/>
            </a:pPr>
            <a:endParaRPr lang="en-US" sz="2400" b="1" dirty="0">
              <a:solidFill>
                <a:srgbClr val="C00000"/>
              </a:solidFill>
            </a:endParaRP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9" name="Rectangle 8">
            <a:extLst>
              <a:ext uri="{FF2B5EF4-FFF2-40B4-BE49-F238E27FC236}">
                <a16:creationId xmlns:a16="http://schemas.microsoft.com/office/drawing/2014/main" id="{0212A969-4118-DD1C-AFB8-7E028E2100C3}"/>
              </a:ext>
            </a:extLst>
          </p:cNvPr>
          <p:cNvSpPr/>
          <p:nvPr/>
        </p:nvSpPr>
        <p:spPr>
          <a:xfrm>
            <a:off x="3483246" y="2278030"/>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10" name="Rectangle 9">
            <a:extLst>
              <a:ext uri="{FF2B5EF4-FFF2-40B4-BE49-F238E27FC236}">
                <a16:creationId xmlns:a16="http://schemas.microsoft.com/office/drawing/2014/main" id="{8AA0074C-A24B-CEA0-BC8B-4AB3E0363BFD}"/>
              </a:ext>
            </a:extLst>
          </p:cNvPr>
          <p:cNvSpPr/>
          <p:nvPr/>
        </p:nvSpPr>
        <p:spPr>
          <a:xfrm>
            <a:off x="5129227" y="2311669"/>
            <a:ext cx="1933545" cy="369332"/>
          </a:xfrm>
          <a:prstGeom prst="rect">
            <a:avLst/>
          </a:prstGeom>
        </p:spPr>
        <p:txBody>
          <a:bodyPr wrap="square">
            <a:spAutoFit/>
          </a:bodyPr>
          <a:lstStyle/>
          <a:p>
            <a:pPr algn="ctr"/>
            <a:r>
              <a:rPr lang="en-US" dirty="0"/>
              <a:t>“up to chance”</a:t>
            </a:r>
          </a:p>
        </p:txBody>
      </p:sp>
      <p:pic>
        <p:nvPicPr>
          <p:cNvPr id="13" name="Graphic 12" descr="Female with solid fill">
            <a:extLst>
              <a:ext uri="{FF2B5EF4-FFF2-40B4-BE49-F238E27FC236}">
                <a16:creationId xmlns:a16="http://schemas.microsoft.com/office/drawing/2014/main" id="{370DBDFC-A34D-D77A-1386-6036B42D5C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501" y="3029647"/>
            <a:ext cx="579327" cy="579327"/>
          </a:xfrm>
          <a:prstGeom prst="rect">
            <a:avLst/>
          </a:prstGeom>
        </p:spPr>
      </p:pic>
      <p:pic>
        <p:nvPicPr>
          <p:cNvPr id="16" name="Graphic 15" descr="Female with solid fill">
            <a:extLst>
              <a:ext uri="{FF2B5EF4-FFF2-40B4-BE49-F238E27FC236}">
                <a16:creationId xmlns:a16="http://schemas.microsoft.com/office/drawing/2014/main" id="{41A0A0F2-5257-CFEE-75A8-31AAA4898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5401" y="2832964"/>
            <a:ext cx="579327" cy="579327"/>
          </a:xfrm>
          <a:prstGeom prst="rect">
            <a:avLst/>
          </a:prstGeom>
        </p:spPr>
      </p:pic>
      <p:pic>
        <p:nvPicPr>
          <p:cNvPr id="25" name="Graphic 24" descr="Female with solid fill">
            <a:extLst>
              <a:ext uri="{FF2B5EF4-FFF2-40B4-BE49-F238E27FC236}">
                <a16:creationId xmlns:a16="http://schemas.microsoft.com/office/drawing/2014/main" id="{938285A4-F7ED-5450-E499-0A5D32641B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3275" y="3434895"/>
            <a:ext cx="579327" cy="579327"/>
          </a:xfrm>
          <a:prstGeom prst="rect">
            <a:avLst/>
          </a:prstGeom>
        </p:spPr>
      </p:pic>
      <p:pic>
        <p:nvPicPr>
          <p:cNvPr id="26" name="Graphic 25" descr="Clownfish with solid fill">
            <a:extLst>
              <a:ext uri="{FF2B5EF4-FFF2-40B4-BE49-F238E27FC236}">
                <a16:creationId xmlns:a16="http://schemas.microsoft.com/office/drawing/2014/main" id="{8EB23208-6B47-C573-AB5C-A070A64028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4617" y="3278308"/>
            <a:ext cx="914400" cy="914400"/>
          </a:xfrm>
          <a:prstGeom prst="rect">
            <a:avLst/>
          </a:prstGeom>
        </p:spPr>
      </p:pic>
      <p:pic>
        <p:nvPicPr>
          <p:cNvPr id="27" name="Graphic 26" descr="Clownfish with solid fill">
            <a:extLst>
              <a:ext uri="{FF2B5EF4-FFF2-40B4-BE49-F238E27FC236}">
                <a16:creationId xmlns:a16="http://schemas.microsoft.com/office/drawing/2014/main" id="{B8683025-F1DC-1A67-2A4E-2837437705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9247" y="3672287"/>
            <a:ext cx="914400" cy="914400"/>
          </a:xfrm>
          <a:prstGeom prst="rect">
            <a:avLst/>
          </a:prstGeom>
        </p:spPr>
      </p:pic>
      <p:pic>
        <p:nvPicPr>
          <p:cNvPr id="28" name="Graphic 27" descr="Clownfish with solid fill">
            <a:extLst>
              <a:ext uri="{FF2B5EF4-FFF2-40B4-BE49-F238E27FC236}">
                <a16:creationId xmlns:a16="http://schemas.microsoft.com/office/drawing/2014/main" id="{80FB73A6-66D8-CC6A-E8FC-E3B138DC8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7816" y="2681001"/>
            <a:ext cx="914400" cy="914400"/>
          </a:xfrm>
          <a:prstGeom prst="rect">
            <a:avLst/>
          </a:prstGeom>
        </p:spPr>
      </p:pic>
      <p:pic>
        <p:nvPicPr>
          <p:cNvPr id="29" name="Graphic 28" descr="Clownfish with solid fill">
            <a:extLst>
              <a:ext uri="{FF2B5EF4-FFF2-40B4-BE49-F238E27FC236}">
                <a16:creationId xmlns:a16="http://schemas.microsoft.com/office/drawing/2014/main" id="{565E2F3F-83E6-B244-5E5C-F14A8B4F4C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0932" y="2887347"/>
            <a:ext cx="914400" cy="914400"/>
          </a:xfrm>
          <a:prstGeom prst="rect">
            <a:avLst/>
          </a:prstGeom>
        </p:spPr>
      </p:pic>
      <p:pic>
        <p:nvPicPr>
          <p:cNvPr id="36" name="Graphic 35" descr="Male with solid fill">
            <a:extLst>
              <a:ext uri="{FF2B5EF4-FFF2-40B4-BE49-F238E27FC236}">
                <a16:creationId xmlns:a16="http://schemas.microsoft.com/office/drawing/2014/main" id="{53897AF9-291A-AAC8-C1FD-502EA37C2F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575" y="3797782"/>
            <a:ext cx="587807" cy="587807"/>
          </a:xfrm>
          <a:prstGeom prst="rect">
            <a:avLst/>
          </a:prstGeom>
        </p:spPr>
      </p:pic>
      <p:sp>
        <p:nvSpPr>
          <p:cNvPr id="37" name="Rectangle 36">
            <a:extLst>
              <a:ext uri="{FF2B5EF4-FFF2-40B4-BE49-F238E27FC236}">
                <a16:creationId xmlns:a16="http://schemas.microsoft.com/office/drawing/2014/main" id="{2582533B-EB09-574C-A8CE-1601224694F4}"/>
              </a:ext>
            </a:extLst>
          </p:cNvPr>
          <p:cNvSpPr/>
          <p:nvPr/>
        </p:nvSpPr>
        <p:spPr>
          <a:xfrm>
            <a:off x="2691417" y="3569164"/>
            <a:ext cx="1745270" cy="646331"/>
          </a:xfrm>
          <a:prstGeom prst="rect">
            <a:avLst/>
          </a:prstGeom>
        </p:spPr>
        <p:txBody>
          <a:bodyPr wrap="square">
            <a:spAutoFit/>
          </a:bodyPr>
          <a:lstStyle/>
          <a:p>
            <a:pPr algn="ctr"/>
            <a:r>
              <a:rPr lang="en-US" dirty="0"/>
              <a:t>annual fecundity = 0.5</a:t>
            </a:r>
          </a:p>
        </p:txBody>
      </p:sp>
      <p:pic>
        <p:nvPicPr>
          <p:cNvPr id="39" name="Graphic 38" descr="Clownfish with solid fill">
            <a:extLst>
              <a:ext uri="{FF2B5EF4-FFF2-40B4-BE49-F238E27FC236}">
                <a16:creationId xmlns:a16="http://schemas.microsoft.com/office/drawing/2014/main" id="{65AEEE3D-BCE6-0C1F-E9EC-77783E5791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1392" y="3964733"/>
            <a:ext cx="914400" cy="914400"/>
          </a:xfrm>
          <a:prstGeom prst="rect">
            <a:avLst/>
          </a:prstGeom>
        </p:spPr>
      </p:pic>
      <p:sp>
        <p:nvSpPr>
          <p:cNvPr id="40" name="Rectangle 39">
            <a:extLst>
              <a:ext uri="{FF2B5EF4-FFF2-40B4-BE49-F238E27FC236}">
                <a16:creationId xmlns:a16="http://schemas.microsoft.com/office/drawing/2014/main" id="{968D6CAB-62B1-7407-9BA4-BD80A81615D5}"/>
              </a:ext>
            </a:extLst>
          </p:cNvPr>
          <p:cNvSpPr/>
          <p:nvPr/>
        </p:nvSpPr>
        <p:spPr>
          <a:xfrm>
            <a:off x="1455189" y="4806394"/>
            <a:ext cx="3858600" cy="646331"/>
          </a:xfrm>
          <a:prstGeom prst="rect">
            <a:avLst/>
          </a:prstGeom>
        </p:spPr>
        <p:txBody>
          <a:bodyPr wrap="square">
            <a:spAutoFit/>
          </a:bodyPr>
          <a:lstStyle/>
          <a:p>
            <a:pPr algn="ctr"/>
            <a:r>
              <a:rPr lang="en-US" dirty="0"/>
              <a:t>Only one male encounters only one female, so only 1 new fish is born!</a:t>
            </a:r>
          </a:p>
        </p:txBody>
      </p:sp>
      <p:pic>
        <p:nvPicPr>
          <p:cNvPr id="3" name="Picture 2" descr="Orange Roughy - Good Fish Bad Fish">
            <a:extLst>
              <a:ext uri="{FF2B5EF4-FFF2-40B4-BE49-F238E27FC236}">
                <a16:creationId xmlns:a16="http://schemas.microsoft.com/office/drawing/2014/main" id="{A244AF0B-A98C-8711-3A19-9A001AADBE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77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F3E4-091B-B05A-D725-E4ABFDF8B56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A703566-4455-E81C-D423-A30D0C42529B}"/>
              </a:ext>
            </a:extLst>
          </p:cNvPr>
          <p:cNvSpPr>
            <a:spLocks noGrp="1"/>
          </p:cNvSpPr>
          <p:nvPr>
            <p:ph type="subTitle" idx="1"/>
          </p:nvPr>
        </p:nvSpPr>
        <p:spPr/>
        <p:txBody>
          <a:bodyPr/>
          <a:lstStyle/>
          <a:p>
            <a:endParaRPr lang="en-US"/>
          </a:p>
        </p:txBody>
      </p:sp>
      <p:pic>
        <p:nvPicPr>
          <p:cNvPr id="5" name="slide.url=https://www.polleverywhere.com/multiple_choice_polls/1b56JrgFr8EKUhuawVkOR?state=opened&amp;flow=Default&amp;onscreen=persist">
            <a:extLst>
              <a:ext uri="{FF2B5EF4-FFF2-40B4-BE49-F238E27FC236}">
                <a16:creationId xmlns:a16="http://schemas.microsoft.com/office/drawing/2014/main" id="{8DF2E432-BC40-C81C-2890-1638A2D04E80}"/>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637801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957282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4F7837A1-4B5A-87C6-12C6-B74FB0E880E5}"/>
              </a:ext>
            </a:extLst>
          </p:cNvPr>
          <p:cNvSpPr/>
          <p:nvPr/>
        </p:nvSpPr>
        <p:spPr>
          <a:xfrm>
            <a:off x="190970" y="5630571"/>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simplest</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537162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Tree>
    <p:extLst>
      <p:ext uri="{BB962C8B-B14F-4D97-AF65-F5344CB8AC3E}">
        <p14:creationId xmlns:p14="http://schemas.microsoft.com/office/powerpoint/2010/main" val="1096404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a:t>
            </a:r>
            <a:r>
              <a:rPr lang="en-US" b="1" dirty="0">
                <a:solidFill>
                  <a:srgbClr val="FF0000"/>
                </a:solidFill>
                <a:latin typeface="Helvetica Light" panose="020B0403020202020204" pitchFamily="34" charset="0"/>
              </a:rPr>
              <a:t>Individuals within a compartment are homogenously mixed</a:t>
            </a:r>
            <a:r>
              <a:rPr lang="en-US" b="1" dirty="0">
                <a:solidFill>
                  <a:srgbClr val="FF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
        <p:nvSpPr>
          <p:cNvPr id="5" name="Rectangle 4">
            <a:extLst>
              <a:ext uri="{FF2B5EF4-FFF2-40B4-BE49-F238E27FC236}">
                <a16:creationId xmlns:a16="http://schemas.microsoft.com/office/drawing/2014/main" id="{B713AA50-4020-7158-C5A4-F1D2E333A247}"/>
              </a:ext>
            </a:extLst>
          </p:cNvPr>
          <p:cNvSpPr/>
          <p:nvPr/>
        </p:nvSpPr>
        <p:spPr>
          <a:xfrm>
            <a:off x="2450366" y="2610702"/>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Tree>
    <p:extLst>
      <p:ext uri="{BB962C8B-B14F-4D97-AF65-F5344CB8AC3E}">
        <p14:creationId xmlns:p14="http://schemas.microsoft.com/office/powerpoint/2010/main" val="38599522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78A45AE-9FA4-C1D4-C5AD-DB597D813E9A}"/>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95990668-BEF6-15D0-1AF6-836DDA9738CB}"/>
              </a:ext>
            </a:extLst>
          </p:cNvPr>
          <p:cNvSpPr/>
          <p:nvPr/>
        </p:nvSpPr>
        <p:spPr>
          <a:xfrm>
            <a:off x="1484636" y="2873582"/>
            <a:ext cx="1068005" cy="1110836"/>
          </a:xfrm>
          <a:prstGeom prst="rect">
            <a:avLst/>
          </a:prstGeom>
          <a:gradFill flip="none" rotWithShape="1">
            <a:gsLst>
              <a:gs pos="0">
                <a:srgbClr val="C00000"/>
              </a:gs>
              <a:gs pos="49000">
                <a:srgbClr val="870C1C"/>
              </a:gs>
              <a:gs pos="100000">
                <a:schemeClr val="tx1"/>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6" name="Rectangle 5">
            <a:extLst>
              <a:ext uri="{FF2B5EF4-FFF2-40B4-BE49-F238E27FC236}">
                <a16:creationId xmlns:a16="http://schemas.microsoft.com/office/drawing/2014/main" id="{98EE3270-293F-2A35-21A9-560471FFD32C}"/>
              </a:ext>
            </a:extLst>
          </p:cNvPr>
          <p:cNvSpPr/>
          <p:nvPr/>
        </p:nvSpPr>
        <p:spPr>
          <a:xfrm>
            <a:off x="3442711" y="2873582"/>
            <a:ext cx="1068005" cy="111083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7" name="Straight Arrow Connector 6">
            <a:extLst>
              <a:ext uri="{FF2B5EF4-FFF2-40B4-BE49-F238E27FC236}">
                <a16:creationId xmlns:a16="http://schemas.microsoft.com/office/drawing/2014/main" id="{FDA84DCB-BCBC-8C3A-09CB-7AC5F36EAC7F}"/>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DEAE5B2-E1E8-E573-EA79-4214A87656CE}"/>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D3596FB-7159-3F12-8C6F-066F1FCC4822}"/>
              </a:ext>
            </a:extLst>
          </p:cNvPr>
          <p:cNvCxnSpPr>
            <a:cxnSpLocks/>
            <a:stCxn id="6" idx="0"/>
            <a:endCxn id="5"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A79E992-439D-1A25-E6DE-6298B3E2F534}"/>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7798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93E0B79A-F7DD-FC2B-BB56-BD90D13FD2CD}"/>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8" name="Rectangle 17">
            <a:extLst>
              <a:ext uri="{FF2B5EF4-FFF2-40B4-BE49-F238E27FC236}">
                <a16:creationId xmlns:a16="http://schemas.microsoft.com/office/drawing/2014/main" id="{B9DAD2B2-F852-9F93-E03E-B8D153EC234F}"/>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2" name="Rectangle 21">
            <a:extLst>
              <a:ext uri="{FF2B5EF4-FFF2-40B4-BE49-F238E27FC236}">
                <a16:creationId xmlns:a16="http://schemas.microsoft.com/office/drawing/2014/main" id="{F47A02EA-D2AD-DB6A-CE96-F576A54B9975}"/>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3" name="Straight Arrow Connector 22">
            <a:extLst>
              <a:ext uri="{FF2B5EF4-FFF2-40B4-BE49-F238E27FC236}">
                <a16:creationId xmlns:a16="http://schemas.microsoft.com/office/drawing/2014/main" id="{5C464C14-616C-40D8-3B14-815DBA68D065}"/>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CBEAFA-82C6-843D-E01F-234FF7C42D63}"/>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0F17E571-1E2A-8DD1-9162-DC9E6BF44DC3}"/>
              </a:ext>
            </a:extLst>
          </p:cNvPr>
          <p:cNvCxnSpPr>
            <a:cxnSpLocks/>
            <a:stCxn id="22" idx="0"/>
            <a:endCxn id="18"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946D71-DDC7-F705-C06F-B974D42B9E6A}"/>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985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BD3F7D-F421-A0E9-7474-CDB88FE5CD0E}"/>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2722315" y="1980899"/>
            <a:ext cx="742319"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a:t>
            </a:r>
          </a:p>
        </p:txBody>
      </p:sp>
      <p:sp>
        <p:nvSpPr>
          <p:cNvPr id="34" name="Rectangle 33">
            <a:extLst>
              <a:ext uri="{FF2B5EF4-FFF2-40B4-BE49-F238E27FC236}">
                <a16:creationId xmlns:a16="http://schemas.microsoft.com/office/drawing/2014/main" id="{AFE9BFF1-2F3F-45B7-2540-8600D1C8D8A0}"/>
              </a:ext>
            </a:extLst>
          </p:cNvPr>
          <p:cNvSpPr/>
          <p:nvPr/>
        </p:nvSpPr>
        <p:spPr>
          <a:xfrm>
            <a:off x="2683383" y="3001563"/>
            <a:ext cx="644727"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a:t>
            </a:r>
          </a:p>
        </p:txBody>
      </p:sp>
      <p:sp>
        <p:nvSpPr>
          <p:cNvPr id="35" name="Rectangle 34">
            <a:extLst>
              <a:ext uri="{FF2B5EF4-FFF2-40B4-BE49-F238E27FC236}">
                <a16:creationId xmlns:a16="http://schemas.microsoft.com/office/drawing/2014/main" id="{4508AF08-C226-2E5C-0A52-A6CBFAAAC93C}"/>
              </a:ext>
            </a:extLst>
          </p:cNvPr>
          <p:cNvSpPr/>
          <p:nvPr/>
        </p:nvSpPr>
        <p:spPr>
          <a:xfrm>
            <a:off x="2084912"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6" name="Rectangle 35">
            <a:extLst>
              <a:ext uri="{FF2B5EF4-FFF2-40B4-BE49-F238E27FC236}">
                <a16:creationId xmlns:a16="http://schemas.microsoft.com/office/drawing/2014/main" id="{4C00C8A4-164F-4BA4-76B3-AAB60F2525BA}"/>
              </a:ext>
            </a:extLst>
          </p:cNvPr>
          <p:cNvSpPr/>
          <p:nvPr/>
        </p:nvSpPr>
        <p:spPr>
          <a:xfrm>
            <a:off x="4013996"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7" name="Rectangle 36">
            <a:extLst>
              <a:ext uri="{FF2B5EF4-FFF2-40B4-BE49-F238E27FC236}">
                <a16:creationId xmlns:a16="http://schemas.microsoft.com/office/drawing/2014/main" id="{A989F9D5-F1A2-2DA8-F0AE-37D0D16B25D4}"/>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38" name="Title 1">
            <a:extLst>
              <a:ext uri="{FF2B5EF4-FFF2-40B4-BE49-F238E27FC236}">
                <a16:creationId xmlns:a16="http://schemas.microsoft.com/office/drawing/2014/main" id="{2C614796-9004-0A36-A215-6858C8DEA0B4}"/>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11779758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Tree>
    <p:extLst>
      <p:ext uri="{BB962C8B-B14F-4D97-AF65-F5344CB8AC3E}">
        <p14:creationId xmlns:p14="http://schemas.microsoft.com/office/powerpoint/2010/main" val="24304158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
        <p:nvSpPr>
          <p:cNvPr id="2" name="Rectangle 1">
            <a:extLst>
              <a:ext uri="{FF2B5EF4-FFF2-40B4-BE49-F238E27FC236}">
                <a16:creationId xmlns:a16="http://schemas.microsoft.com/office/drawing/2014/main" id="{50EB0E7D-2663-96C8-91C1-7E8101E11A50}"/>
              </a:ext>
            </a:extLst>
          </p:cNvPr>
          <p:cNvSpPr/>
          <p:nvPr/>
        </p:nvSpPr>
        <p:spPr>
          <a:xfrm>
            <a:off x="0" y="6270093"/>
            <a:ext cx="2650469" cy="584775"/>
          </a:xfrm>
          <a:prstGeom prst="rect">
            <a:avLst/>
          </a:prstGeom>
        </p:spPr>
        <p:txBody>
          <a:bodyPr wrap="none">
            <a:spAutoFit/>
          </a:bodyPr>
          <a:lstStyle/>
          <a:p>
            <a:r>
              <a:rPr lang="en-US" sz="3200" b="1" dirty="0">
                <a:solidFill>
                  <a:srgbClr val="C00000"/>
                </a:solidFill>
              </a:rPr>
              <a:t>*Discrete time</a:t>
            </a:r>
          </a:p>
        </p:txBody>
      </p:sp>
    </p:spTree>
    <p:extLst>
      <p:ext uri="{BB962C8B-B14F-4D97-AF65-F5344CB8AC3E}">
        <p14:creationId xmlns:p14="http://schemas.microsoft.com/office/powerpoint/2010/main" val="643614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highlight>
                  <a:srgbClr val="FFFF00"/>
                </a:highlight>
                <a:latin typeface="Helvetica" pitchFamily="2" charset="0"/>
              </a:rPr>
              <a:t>Population, when unchecked, increases in a geometrical ratio</a:t>
            </a:r>
            <a:r>
              <a:rPr lang="en-US" sz="2200" i="1" dirty="0">
                <a:effectLst/>
                <a:latin typeface="Helvetica" pitchFamily="2" charset="0"/>
              </a:rPr>
              <a:t>. </a:t>
            </a:r>
            <a:r>
              <a:rPr lang="en-US" sz="2200" i="1" dirty="0">
                <a:effectLst/>
                <a:highlight>
                  <a:srgbClr val="FFFF00"/>
                </a:highlight>
                <a:latin typeface="Helvetica" pitchFamily="2" charset="0"/>
              </a:rPr>
              <a:t>Subsistence increases only in an arithmetical</a:t>
            </a:r>
            <a:r>
              <a:rPr lang="en-US" sz="2200" dirty="0">
                <a:highlight>
                  <a:srgbClr val="FFFF00"/>
                </a:highlight>
                <a:latin typeface="Helvetica" pitchFamily="2" charset="0"/>
              </a:rPr>
              <a:t> </a:t>
            </a:r>
            <a:r>
              <a:rPr lang="en-US" sz="2200" i="1" dirty="0">
                <a:effectLst/>
                <a:highlight>
                  <a:srgbClr val="FFFF00"/>
                </a:highlight>
                <a:latin typeface="Helvetica" pitchFamily="2" charset="0"/>
              </a:rPr>
              <a:t>ratio</a:t>
            </a:r>
            <a:r>
              <a:rPr lang="en-US" sz="2200" i="1" dirty="0">
                <a:effectLst/>
                <a:latin typeface="Helvetica" pitchFamily="2" charset="0"/>
              </a:rPr>
              <a:t>.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3937154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20938153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63C32296-6E61-9E2E-7D19-06EF13046C99}"/>
              </a:ext>
            </a:extLst>
          </p:cNvPr>
          <p:cNvSpPr/>
          <p:nvPr/>
        </p:nvSpPr>
        <p:spPr>
          <a:xfrm>
            <a:off x="-41136" y="5815624"/>
            <a:ext cx="9093064" cy="523220"/>
          </a:xfrm>
          <a:prstGeom prst="rect">
            <a:avLst/>
          </a:prstGeom>
        </p:spPr>
        <p:txBody>
          <a:bodyPr wrap="square">
            <a:spAutoFit/>
          </a:bodyPr>
          <a:lstStyle/>
          <a:p>
            <a:pPr algn="ctr"/>
            <a:r>
              <a:rPr lang="en-US" sz="2800" b="1" dirty="0">
                <a:solidFill>
                  <a:srgbClr val="C00000"/>
                </a:solidFill>
              </a:rPr>
              <a:t>Population growth will depend on population structure!</a:t>
            </a:r>
          </a:p>
        </p:txBody>
      </p:sp>
      <p:sp>
        <p:nvSpPr>
          <p:cNvPr id="3" name="Rectangle 2">
            <a:extLst>
              <a:ext uri="{FF2B5EF4-FFF2-40B4-BE49-F238E27FC236}">
                <a16:creationId xmlns:a16="http://schemas.microsoft.com/office/drawing/2014/main" id="{0C248DFF-8633-F145-7413-A92DB3303A59}"/>
              </a:ext>
            </a:extLst>
          </p:cNvPr>
          <p:cNvSpPr/>
          <p:nvPr/>
        </p:nvSpPr>
        <p:spPr>
          <a:xfrm>
            <a:off x="549179" y="4966005"/>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endParaRPr lang="en-US" sz="26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5CB74824-5CF0-BD03-8A53-64244C643523}"/>
              </a:ext>
            </a:extLst>
          </p:cNvPr>
          <p:cNvSpPr/>
          <p:nvPr/>
        </p:nvSpPr>
        <p:spPr>
          <a:xfrm>
            <a:off x="511110" y="3880263"/>
            <a:ext cx="2723743" cy="1200329"/>
          </a:xfrm>
          <a:prstGeom prst="rect">
            <a:avLst/>
          </a:prstGeom>
        </p:spPr>
        <p:txBody>
          <a:bodyPr wrap="square">
            <a:spAutoFit/>
          </a:bodyPr>
          <a:lstStyle/>
          <a:p>
            <a:pPr algn="ctr"/>
            <a:r>
              <a:rPr lang="en-US" dirty="0">
                <a:solidFill>
                  <a:srgbClr val="C00000"/>
                </a:solidFill>
                <a:effectLst/>
                <a:latin typeface="Helvetica" pitchFamily="2" charset="0"/>
                <a:cs typeface="Gill Sans" panose="020B0502020104020203" pitchFamily="34" charset="-79"/>
              </a:rPr>
              <a:t>Population rate of increase – can be derived from the transition matrix!</a:t>
            </a:r>
          </a:p>
        </p:txBody>
      </p:sp>
      <p:cxnSp>
        <p:nvCxnSpPr>
          <p:cNvPr id="5" name="Straight Arrow Connector 4">
            <a:extLst>
              <a:ext uri="{FF2B5EF4-FFF2-40B4-BE49-F238E27FC236}">
                <a16:creationId xmlns:a16="http://schemas.microsoft.com/office/drawing/2014/main" id="{B62534B5-91B7-901B-9AFE-5D0EB2A31324}"/>
              </a:ext>
            </a:extLst>
          </p:cNvPr>
          <p:cNvCxnSpPr>
            <a:cxnSpLocks/>
          </p:cNvCxnSpPr>
          <p:nvPr/>
        </p:nvCxnSpPr>
        <p:spPr>
          <a:xfrm>
            <a:off x="289519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4A39FCF-D95C-EF16-2F83-ABB7CFD365A1}"/>
              </a:ext>
            </a:extLst>
          </p:cNvPr>
          <p:cNvSpPr/>
          <p:nvPr/>
        </p:nvSpPr>
        <p:spPr>
          <a:xfrm>
            <a:off x="7290038" y="6334688"/>
            <a:ext cx="4739457"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Tree>
    <p:extLst>
      <p:ext uri="{BB962C8B-B14F-4D97-AF65-F5344CB8AC3E}">
        <p14:creationId xmlns:p14="http://schemas.microsoft.com/office/powerpoint/2010/main" val="3773403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2716E-ECAE-E8D4-E0B7-1F192AF2189D}"/>
              </a:ext>
            </a:extLst>
          </p:cNvPr>
          <p:cNvSpPr>
            <a:spLocks noGrp="1"/>
          </p:cNvSpPr>
          <p:nvPr>
            <p:ph type="title"/>
          </p:nvPr>
        </p:nvSpPr>
        <p:spPr>
          <a:xfrm>
            <a:off x="838200" y="365125"/>
            <a:ext cx="10515600" cy="1325563"/>
          </a:xfrm>
        </p:spPr>
        <p:txBody>
          <a:bodyPr/>
          <a:lstStyle/>
          <a:p>
            <a:r>
              <a:rPr lang="en-US" dirty="0"/>
              <a:t>Structured populations in practice</a:t>
            </a:r>
          </a:p>
        </p:txBody>
      </p:sp>
    </p:spTree>
    <p:extLst>
      <p:ext uri="{BB962C8B-B14F-4D97-AF65-F5344CB8AC3E}">
        <p14:creationId xmlns:p14="http://schemas.microsoft.com/office/powerpoint/2010/main" val="14780887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91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164337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1302EA-C74A-058F-7B00-2B3B58595925}"/>
                  </a:ext>
                </a:extLst>
              </p:cNvPr>
              <p:cNvSpPr txBox="1"/>
              <p:nvPr/>
            </p:nvSpPr>
            <p:spPr>
              <a:xfrm>
                <a:off x="1165001" y="5670529"/>
                <a:ext cx="3501957"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r>
                            <a:rPr lang="en-US" sz="3000" b="0" i="1" smtClean="0">
                              <a:latin typeface="Cambria Math" panose="02040503050406030204" pitchFamily="18" charset="0"/>
                            </a:rPr>
                            <m:t>+1</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9" name="TextBox 28">
                <a:extLst>
                  <a:ext uri="{FF2B5EF4-FFF2-40B4-BE49-F238E27FC236}">
                    <a16:creationId xmlns:a16="http://schemas.microsoft.com/office/drawing/2014/main" id="{0F1302EA-C74A-058F-7B00-2B3B58595925}"/>
                  </a:ext>
                </a:extLst>
              </p:cNvPr>
              <p:cNvSpPr txBox="1">
                <a:spLocks noRot="1" noChangeAspect="1" noMove="1" noResize="1" noEditPoints="1" noAdjustHandles="1" noChangeArrowheads="1" noChangeShapeType="1" noTextEdit="1"/>
              </p:cNvSpPr>
              <p:nvPr/>
            </p:nvSpPr>
            <p:spPr>
              <a:xfrm>
                <a:off x="1165001" y="5670529"/>
                <a:ext cx="3501957" cy="874085"/>
              </a:xfrm>
              <a:prstGeom prst="rect">
                <a:avLst/>
              </a:prstGeom>
              <a:blipFill>
                <a:blip r:embed="rId6"/>
                <a:stretch>
                  <a:fillRect t="-1429" b="-1142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0DA6C9C-AB5B-444F-CD27-89E2583EC074}"/>
              </a:ext>
            </a:extLst>
          </p:cNvPr>
          <p:cNvSpPr txBox="1"/>
          <p:nvPr/>
        </p:nvSpPr>
        <p:spPr>
          <a:xfrm>
            <a:off x="320952" y="5193847"/>
            <a:ext cx="5705814" cy="769441"/>
          </a:xfrm>
          <a:prstGeom prst="rect">
            <a:avLst/>
          </a:prstGeom>
          <a:noFill/>
        </p:spPr>
        <p:txBody>
          <a:bodyPr wrap="square">
            <a:spAutoFit/>
          </a:bodyPr>
          <a:lstStyle/>
          <a:p>
            <a:r>
              <a:rPr lang="en-US" sz="2200" dirty="0">
                <a:effectLst/>
                <a:latin typeface="Helvetica" pitchFamily="2" charset="0"/>
              </a:rPr>
              <a:t>Similar to the simple logistic growth equation!</a:t>
            </a:r>
            <a:endParaRPr lang="en-US" dirty="0">
              <a:effectLst/>
              <a:latin typeface="Helvetica" pitchFamily="2" charset="0"/>
            </a:endParaRPr>
          </a:p>
        </p:txBody>
      </p:sp>
    </p:spTree>
    <p:extLst>
      <p:ext uri="{BB962C8B-B14F-4D97-AF65-F5344CB8AC3E}">
        <p14:creationId xmlns:p14="http://schemas.microsoft.com/office/powerpoint/2010/main" val="2520901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22" name="Picture 21" descr="Graphical user interface, text, application, email&#10;&#10;Description automatically generated">
            <a:extLst>
              <a:ext uri="{FF2B5EF4-FFF2-40B4-BE49-F238E27FC236}">
                <a16:creationId xmlns:a16="http://schemas.microsoft.com/office/drawing/2014/main" id="{59DFA64C-2F9D-41AF-B444-5C359909C8BC}"/>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7398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7" name="Picture 6" descr="Chart, scatter chart&#10;&#10;Description automatically generated">
            <a:extLst>
              <a:ext uri="{FF2B5EF4-FFF2-40B4-BE49-F238E27FC236}">
                <a16:creationId xmlns:a16="http://schemas.microsoft.com/office/drawing/2014/main" id="{38F62BCF-0BBD-04D4-AE54-471E36A4126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6705E1D0-7307-F7E3-1873-5CC45C366740}"/>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10" name="Rectangle 9">
            <a:extLst>
              <a:ext uri="{FF2B5EF4-FFF2-40B4-BE49-F238E27FC236}">
                <a16:creationId xmlns:a16="http://schemas.microsoft.com/office/drawing/2014/main" id="{D03D2F78-9B06-DE3F-2444-F0DB1AD8BADB}"/>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3C91B-B401-3441-544F-AEFE0DFF2971}"/>
              </a:ext>
            </a:extLst>
          </p:cNvPr>
          <p:cNvSpPr/>
          <p:nvPr/>
        </p:nvSpPr>
        <p:spPr>
          <a:xfrm>
            <a:off x="2179320" y="2671659"/>
            <a:ext cx="170688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E1C880-945A-D117-7A58-53B0B244AF50}"/>
              </a:ext>
            </a:extLst>
          </p:cNvPr>
          <p:cNvSpPr/>
          <p:nvPr/>
        </p:nvSpPr>
        <p:spPr>
          <a:xfrm>
            <a:off x="853440" y="2625938"/>
            <a:ext cx="82296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51E8EF4-5EEF-B6F9-7507-428178DF5AD0}"/>
              </a:ext>
            </a:extLst>
          </p:cNvPr>
          <p:cNvSpPr txBox="1"/>
          <p:nvPr/>
        </p:nvSpPr>
        <p:spPr>
          <a:xfrm>
            <a:off x="6936087" y="6452214"/>
            <a:ext cx="2774196" cy="369332"/>
          </a:xfrm>
          <a:prstGeom prst="rect">
            <a:avLst/>
          </a:prstGeom>
          <a:noFill/>
        </p:spPr>
        <p:txBody>
          <a:bodyPr wrap="square" rtlCol="0">
            <a:spAutoFit/>
          </a:bodyPr>
          <a:lstStyle/>
          <a:p>
            <a:r>
              <a:rPr lang="en-US" i="1" dirty="0"/>
              <a:t>sheep population at time t</a:t>
            </a:r>
          </a:p>
        </p:txBody>
      </p:sp>
      <p:cxnSp>
        <p:nvCxnSpPr>
          <p:cNvPr id="5" name="Straight Arrow Connector 4">
            <a:extLst>
              <a:ext uri="{FF2B5EF4-FFF2-40B4-BE49-F238E27FC236}">
                <a16:creationId xmlns:a16="http://schemas.microsoft.com/office/drawing/2014/main" id="{7F7F9982-F022-66CF-7BDD-4E20B176F0AA}"/>
              </a:ext>
            </a:extLst>
          </p:cNvPr>
          <p:cNvCxnSpPr>
            <a:cxnSpLocks/>
          </p:cNvCxnSpPr>
          <p:nvPr/>
        </p:nvCxnSpPr>
        <p:spPr>
          <a:xfrm>
            <a:off x="9546956" y="6636880"/>
            <a:ext cx="3266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315421-A4FE-A452-53F3-3E32DE6E5D03}"/>
              </a:ext>
            </a:extLst>
          </p:cNvPr>
          <p:cNvCxnSpPr>
            <a:cxnSpLocks/>
          </p:cNvCxnSpPr>
          <p:nvPr/>
        </p:nvCxnSpPr>
        <p:spPr>
          <a:xfrm>
            <a:off x="7566869" y="4929889"/>
            <a:ext cx="3251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5B0E7D5-6C28-F4A7-C420-B3EEAF763659}"/>
              </a:ext>
            </a:extLst>
          </p:cNvPr>
          <p:cNvSpPr txBox="1"/>
          <p:nvPr/>
        </p:nvSpPr>
        <p:spPr>
          <a:xfrm>
            <a:off x="5950264" y="4378720"/>
            <a:ext cx="1701766" cy="923330"/>
          </a:xfrm>
          <a:prstGeom prst="rect">
            <a:avLst/>
          </a:prstGeom>
          <a:noFill/>
        </p:spPr>
        <p:txBody>
          <a:bodyPr wrap="square" rtlCol="0">
            <a:spAutoFit/>
          </a:bodyPr>
          <a:lstStyle/>
          <a:p>
            <a:pPr algn="ctr"/>
            <a:r>
              <a:rPr lang="en-US" i="1" dirty="0"/>
              <a:t>sheep population at time t+1</a:t>
            </a:r>
          </a:p>
        </p:txBody>
      </p:sp>
      <p:cxnSp>
        <p:nvCxnSpPr>
          <p:cNvPr id="21" name="Straight Arrow Connector 20">
            <a:extLst>
              <a:ext uri="{FF2B5EF4-FFF2-40B4-BE49-F238E27FC236}">
                <a16:creationId xmlns:a16="http://schemas.microsoft.com/office/drawing/2014/main" id="{929E2C8B-0DB7-3AB9-45FE-DE9E982FC076}"/>
              </a:ext>
            </a:extLst>
          </p:cNvPr>
          <p:cNvCxnSpPr>
            <a:cxnSpLocks/>
          </p:cNvCxnSpPr>
          <p:nvPr/>
        </p:nvCxnSpPr>
        <p:spPr>
          <a:xfrm>
            <a:off x="11717878" y="2975675"/>
            <a:ext cx="0" cy="420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D56029-9AB2-96B5-CA0A-A01D5CE01CBE}"/>
              </a:ext>
            </a:extLst>
          </p:cNvPr>
          <p:cNvSpPr txBox="1"/>
          <p:nvPr/>
        </p:nvSpPr>
        <p:spPr>
          <a:xfrm>
            <a:off x="9049705" y="1755635"/>
            <a:ext cx="3138991" cy="1477328"/>
          </a:xfrm>
          <a:prstGeom prst="rect">
            <a:avLst/>
          </a:prstGeom>
          <a:noFill/>
        </p:spPr>
        <p:txBody>
          <a:bodyPr wrap="square" rtlCol="0">
            <a:spAutoFit/>
          </a:bodyPr>
          <a:lstStyle/>
          <a:p>
            <a:pPr algn="ctr"/>
            <a:r>
              <a:rPr lang="en-US" i="1" dirty="0"/>
              <a:t>At high population sizes, population crashes can occur due to density dependence – but these happen preferentially in bad weather!</a:t>
            </a:r>
          </a:p>
        </p:txBody>
      </p:sp>
    </p:spTree>
    <p:extLst>
      <p:ext uri="{BB962C8B-B14F-4D97-AF65-F5344CB8AC3E}">
        <p14:creationId xmlns:p14="http://schemas.microsoft.com/office/powerpoint/2010/main" val="14384431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430887"/>
          </a:xfrm>
          <a:prstGeom prst="rect">
            <a:avLst/>
          </a:prstGeom>
          <a:noFill/>
        </p:spPr>
        <p:txBody>
          <a:bodyPr wrap="square">
            <a:spAutoFit/>
          </a:bodyPr>
          <a:lstStyle/>
          <a:p>
            <a:r>
              <a:rPr lang="en-US" sz="2200" dirty="0">
                <a:effectLst/>
                <a:latin typeface="Helvetica" pitchFamily="2" charset="0"/>
              </a:rPr>
              <a:t>And, finally, they added in </a:t>
            </a:r>
            <a:r>
              <a:rPr lang="en-US" sz="2200" b="1" dirty="0">
                <a:solidFill>
                  <a:srgbClr val="C00000"/>
                </a:solidFill>
                <a:effectLst/>
                <a:latin typeface="Helvetica" pitchFamily="2" charset="0"/>
              </a:rPr>
              <a:t>population structure </a:t>
            </a:r>
            <a:r>
              <a:rPr lang="en-US" sz="2200" dirty="0">
                <a:effectLst/>
                <a:latin typeface="Helvetica" pitchFamily="2" charset="0"/>
              </a:rPr>
              <a:t>as well!</a:t>
            </a:r>
            <a:endParaRPr lang="en-US" dirty="0">
              <a:effectLst/>
              <a:latin typeface="Helvetica" pitchFamily="2" charset="0"/>
            </a:endParaRPr>
          </a:p>
        </p:txBody>
      </p:sp>
      <p:pic>
        <p:nvPicPr>
          <p:cNvPr id="5" name="Picture 4" descr="A picture containing text&#10;&#10;Description automatically generated">
            <a:extLst>
              <a:ext uri="{FF2B5EF4-FFF2-40B4-BE49-F238E27FC236}">
                <a16:creationId xmlns:a16="http://schemas.microsoft.com/office/drawing/2014/main" id="{1702ACCE-BD1A-ADED-97E5-48A1B652F694}"/>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7" name="Picture 6" descr="Text&#10;&#10;Description automatically generated">
            <a:extLst>
              <a:ext uri="{FF2B5EF4-FFF2-40B4-BE49-F238E27FC236}">
                <a16:creationId xmlns:a16="http://schemas.microsoft.com/office/drawing/2014/main" id="{265C9D9B-10CF-6FB3-B414-04D482F6166D}"/>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10" name="Picture 9" descr="Chart, scatter chart&#10;&#10;Description automatically generated">
            <a:extLst>
              <a:ext uri="{FF2B5EF4-FFF2-40B4-BE49-F238E27FC236}">
                <a16:creationId xmlns:a16="http://schemas.microsoft.com/office/drawing/2014/main" id="{11F55352-CAE2-5E46-A84D-26F712DB061C}"/>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6" name="Group 15">
            <a:extLst>
              <a:ext uri="{FF2B5EF4-FFF2-40B4-BE49-F238E27FC236}">
                <a16:creationId xmlns:a16="http://schemas.microsoft.com/office/drawing/2014/main" id="{400B539D-2705-5528-4FED-42E5958C8F0F}"/>
              </a:ext>
            </a:extLst>
          </p:cNvPr>
          <p:cNvGrpSpPr/>
          <p:nvPr/>
        </p:nvGrpSpPr>
        <p:grpSpPr>
          <a:xfrm>
            <a:off x="8211659" y="3225549"/>
            <a:ext cx="3947134" cy="3632451"/>
            <a:chOff x="7387367" y="3039588"/>
            <a:chExt cx="4312824" cy="3645456"/>
          </a:xfrm>
        </p:grpSpPr>
        <p:pic>
          <p:nvPicPr>
            <p:cNvPr id="17" name="Picture 16" descr="Chart, scatter chart&#10;&#10;Description automatically generated">
              <a:extLst>
                <a:ext uri="{FF2B5EF4-FFF2-40B4-BE49-F238E27FC236}">
                  <a16:creationId xmlns:a16="http://schemas.microsoft.com/office/drawing/2014/main" id="{89EE7078-470D-5968-3253-4BC09B296D3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8" name="Picture 17" descr="Chart, scatter chart&#10;&#10;Description automatically generated">
              <a:extLst>
                <a:ext uri="{FF2B5EF4-FFF2-40B4-BE49-F238E27FC236}">
                  <a16:creationId xmlns:a16="http://schemas.microsoft.com/office/drawing/2014/main" id="{5AE313A4-7CE5-7386-8786-451B4ED86ED1}"/>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9" name="Graphic 18" descr="Female with solid fill">
            <a:extLst>
              <a:ext uri="{FF2B5EF4-FFF2-40B4-BE49-F238E27FC236}">
                <a16:creationId xmlns:a16="http://schemas.microsoft.com/office/drawing/2014/main" id="{3AFB7C31-C19C-D32B-E73D-ADADA268F2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20" name="Graphic 19" descr="Male with solid fill">
            <a:extLst>
              <a:ext uri="{FF2B5EF4-FFF2-40B4-BE49-F238E27FC236}">
                <a16:creationId xmlns:a16="http://schemas.microsoft.com/office/drawing/2014/main" id="{BC48D687-5066-AE23-7EFC-5B63C6E990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22" name="TextBox 21">
            <a:extLst>
              <a:ext uri="{FF2B5EF4-FFF2-40B4-BE49-F238E27FC236}">
                <a16:creationId xmlns:a16="http://schemas.microsoft.com/office/drawing/2014/main" id="{C1367E62-5139-9980-397A-D26566B480B8}"/>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24" name="TextBox 23">
            <a:extLst>
              <a:ext uri="{FF2B5EF4-FFF2-40B4-BE49-F238E27FC236}">
                <a16:creationId xmlns:a16="http://schemas.microsoft.com/office/drawing/2014/main" id="{1D81FA45-A5AF-132A-F84F-B5C149FF0EF8}"/>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25" name="Rectangle 24">
            <a:extLst>
              <a:ext uri="{FF2B5EF4-FFF2-40B4-BE49-F238E27FC236}">
                <a16:creationId xmlns:a16="http://schemas.microsoft.com/office/drawing/2014/main" id="{8FBFD7FE-13E6-4471-6D9B-94FCD5F6007E}"/>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26723C-6870-8789-4625-5F9AD202641F}"/>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FF69818F-8144-17AA-418A-3FAFAD977B2D}"/>
              </a:ext>
            </a:extLst>
          </p:cNvPr>
          <p:cNvSpPr txBox="1">
            <a:spLocks/>
          </p:cNvSpPr>
          <p:nvPr/>
        </p:nvSpPr>
        <p:spPr>
          <a:xfrm>
            <a:off x="360474" y="264644"/>
            <a:ext cx="82573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Structured populations in practice</a:t>
            </a:r>
            <a:endParaRPr lang="en-US" dirty="0"/>
          </a:p>
        </p:txBody>
      </p:sp>
    </p:spTree>
    <p:extLst>
      <p:ext uri="{BB962C8B-B14F-4D97-AF65-F5344CB8AC3E}">
        <p14:creationId xmlns:p14="http://schemas.microsoft.com/office/powerpoint/2010/main" val="217429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60" name="Rectangle 59">
            <a:extLst>
              <a:ext uri="{FF2B5EF4-FFF2-40B4-BE49-F238E27FC236}">
                <a16:creationId xmlns:a16="http://schemas.microsoft.com/office/drawing/2014/main" id="{EAB8323B-9B51-E16B-80A7-69F777F43964}"/>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61" name="Rectangle 60">
            <a:extLst>
              <a:ext uri="{FF2B5EF4-FFF2-40B4-BE49-F238E27FC236}">
                <a16:creationId xmlns:a16="http://schemas.microsoft.com/office/drawing/2014/main" id="{9B36949A-87DE-DAE8-8AEF-9254CD1C55A3}"/>
              </a:ext>
            </a:extLst>
          </p:cNvPr>
          <p:cNvSpPr/>
          <p:nvPr/>
        </p:nvSpPr>
        <p:spPr>
          <a:xfrm>
            <a:off x="-93390" y="4436606"/>
            <a:ext cx="8620789" cy="523220"/>
          </a:xfrm>
          <a:prstGeom prst="rect">
            <a:avLst/>
          </a:prstGeom>
        </p:spPr>
        <p:txBody>
          <a:bodyPr wrap="square">
            <a:spAutoFit/>
          </a:bodyPr>
          <a:lstStyle/>
          <a:p>
            <a:pPr algn="ctr"/>
            <a:r>
              <a:rPr lang="en-US" sz="2800" dirty="0"/>
              <a:t>The </a:t>
            </a:r>
            <a:r>
              <a:rPr lang="en-US" sz="2800" b="1" dirty="0">
                <a:solidFill>
                  <a:srgbClr val="C00000"/>
                </a:solidFill>
              </a:rPr>
              <a:t>Leslie matrix </a:t>
            </a:r>
            <a:r>
              <a:rPr lang="en-US" sz="2800" dirty="0"/>
              <a:t>model divides classes based on age.</a:t>
            </a:r>
          </a:p>
        </p:txBody>
      </p:sp>
      <p:sp>
        <p:nvSpPr>
          <p:cNvPr id="62" name="Rectangle 61">
            <a:extLst>
              <a:ext uri="{FF2B5EF4-FFF2-40B4-BE49-F238E27FC236}">
                <a16:creationId xmlns:a16="http://schemas.microsoft.com/office/drawing/2014/main" id="{61A292A0-48BA-7533-9605-B18070FC1EB6}"/>
              </a:ext>
            </a:extLst>
          </p:cNvPr>
          <p:cNvSpPr/>
          <p:nvPr/>
        </p:nvSpPr>
        <p:spPr>
          <a:xfrm>
            <a:off x="86451" y="4823077"/>
            <a:ext cx="9723278" cy="523220"/>
          </a:xfrm>
          <a:prstGeom prst="rect">
            <a:avLst/>
          </a:prstGeom>
        </p:spPr>
        <p:txBody>
          <a:bodyPr wrap="square">
            <a:spAutoFit/>
          </a:bodyPr>
          <a:lstStyle/>
          <a:p>
            <a:pPr algn="ctr"/>
            <a:r>
              <a:rPr lang="en-US" sz="2800" dirty="0"/>
              <a:t>The </a:t>
            </a:r>
            <a:r>
              <a:rPr lang="en-US" sz="2800" b="1" dirty="0" err="1">
                <a:solidFill>
                  <a:srgbClr val="C00000"/>
                </a:solidFill>
              </a:rPr>
              <a:t>Lefkovitch</a:t>
            </a:r>
            <a:r>
              <a:rPr lang="en-US" sz="2800" b="1" dirty="0">
                <a:solidFill>
                  <a:srgbClr val="C00000"/>
                </a:solidFill>
              </a:rPr>
              <a:t> matrix </a:t>
            </a:r>
            <a:r>
              <a:rPr lang="en-US" sz="2800" dirty="0"/>
              <a:t>model divides classes based on life stage.</a:t>
            </a:r>
          </a:p>
        </p:txBody>
      </p:sp>
      <p:sp>
        <p:nvSpPr>
          <p:cNvPr id="63" name="TextBox 62">
            <a:extLst>
              <a:ext uri="{FF2B5EF4-FFF2-40B4-BE49-F238E27FC236}">
                <a16:creationId xmlns:a16="http://schemas.microsoft.com/office/drawing/2014/main" id="{27BBAEF4-8E68-509B-414E-6E1E51B94245}"/>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64" name="Rectangle 63">
            <a:extLst>
              <a:ext uri="{FF2B5EF4-FFF2-40B4-BE49-F238E27FC236}">
                <a16:creationId xmlns:a16="http://schemas.microsoft.com/office/drawing/2014/main" id="{3A919472-C0C2-340D-9C6E-001D4B909930}"/>
              </a:ext>
            </a:extLst>
          </p:cNvPr>
          <p:cNvSpPr/>
          <p:nvPr/>
        </p:nvSpPr>
        <p:spPr>
          <a:xfrm>
            <a:off x="2194986" y="25773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65" name="Rectangle 64">
            <a:extLst>
              <a:ext uri="{FF2B5EF4-FFF2-40B4-BE49-F238E27FC236}">
                <a16:creationId xmlns:a16="http://schemas.microsoft.com/office/drawing/2014/main" id="{BA56BB07-6801-BEB2-3906-41B1AAFC8B6F}"/>
              </a:ext>
            </a:extLst>
          </p:cNvPr>
          <p:cNvSpPr/>
          <p:nvPr/>
        </p:nvSpPr>
        <p:spPr>
          <a:xfrm>
            <a:off x="3993044" y="263990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66" name="Straight Arrow Connector 65">
            <a:extLst>
              <a:ext uri="{FF2B5EF4-FFF2-40B4-BE49-F238E27FC236}">
                <a16:creationId xmlns:a16="http://schemas.microsoft.com/office/drawing/2014/main" id="{9C217CB1-51C2-C115-3500-EE74AAA47256}"/>
              </a:ext>
            </a:extLst>
          </p:cNvPr>
          <p:cNvCxnSpPr>
            <a:cxnSpLocks/>
          </p:cNvCxnSpPr>
          <p:nvPr/>
        </p:nvCxnSpPr>
        <p:spPr>
          <a:xfrm>
            <a:off x="3327719"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ECEAA396-6D32-6D56-1016-F8555F4FE3AC}"/>
              </a:ext>
            </a:extLst>
          </p:cNvPr>
          <p:cNvCxnSpPr>
            <a:cxnSpLocks/>
            <a:stCxn id="65" idx="0"/>
            <a:endCxn id="64" idx="0"/>
          </p:cNvCxnSpPr>
          <p:nvPr/>
        </p:nvCxnSpPr>
        <p:spPr>
          <a:xfrm rot="16200000" flipV="1">
            <a:off x="3596758" y="1709614"/>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87DFEC-FA14-FE99-FD8E-DBD377C63DD8}"/>
              </a:ext>
            </a:extLst>
          </p:cNvPr>
          <p:cNvSpPr/>
          <p:nvPr/>
        </p:nvSpPr>
        <p:spPr>
          <a:xfrm>
            <a:off x="4082405" y="20151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69" name="Rectangle 68">
            <a:extLst>
              <a:ext uri="{FF2B5EF4-FFF2-40B4-BE49-F238E27FC236}">
                <a16:creationId xmlns:a16="http://schemas.microsoft.com/office/drawing/2014/main" id="{335C4FE3-A5BB-C024-2A62-046C79EF1029}"/>
              </a:ext>
            </a:extLst>
          </p:cNvPr>
          <p:cNvSpPr/>
          <p:nvPr/>
        </p:nvSpPr>
        <p:spPr>
          <a:xfrm>
            <a:off x="3453130"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70" name="Rectangle 69">
            <a:extLst>
              <a:ext uri="{FF2B5EF4-FFF2-40B4-BE49-F238E27FC236}">
                <a16:creationId xmlns:a16="http://schemas.microsoft.com/office/drawing/2014/main" id="{C265DF18-C7EC-5233-4CBD-462D7CBAC1FB}"/>
              </a:ext>
            </a:extLst>
          </p:cNvPr>
          <p:cNvSpPr/>
          <p:nvPr/>
        </p:nvSpPr>
        <p:spPr>
          <a:xfrm>
            <a:off x="5784001"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71" name="Rectangle 70">
            <a:extLst>
              <a:ext uri="{FF2B5EF4-FFF2-40B4-BE49-F238E27FC236}">
                <a16:creationId xmlns:a16="http://schemas.microsoft.com/office/drawing/2014/main" id="{6EA0804B-79C2-6384-C21D-7D3350694AE1}"/>
              </a:ext>
            </a:extLst>
          </p:cNvPr>
          <p:cNvSpPr/>
          <p:nvPr/>
        </p:nvSpPr>
        <p:spPr>
          <a:xfrm>
            <a:off x="7553720" y="26357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sp>
        <p:nvSpPr>
          <p:cNvPr id="72" name="Rectangle 71">
            <a:extLst>
              <a:ext uri="{FF2B5EF4-FFF2-40B4-BE49-F238E27FC236}">
                <a16:creationId xmlns:a16="http://schemas.microsoft.com/office/drawing/2014/main" id="{0169D42B-6DD7-C1F3-FEA5-A7341411DCA7}"/>
              </a:ext>
            </a:extLst>
          </p:cNvPr>
          <p:cNvSpPr/>
          <p:nvPr/>
        </p:nvSpPr>
        <p:spPr>
          <a:xfrm>
            <a:off x="9323439"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5</a:t>
            </a:r>
          </a:p>
        </p:txBody>
      </p:sp>
      <p:cxnSp>
        <p:nvCxnSpPr>
          <p:cNvPr id="73" name="Curved Connector 72">
            <a:extLst>
              <a:ext uri="{FF2B5EF4-FFF2-40B4-BE49-F238E27FC236}">
                <a16:creationId xmlns:a16="http://schemas.microsoft.com/office/drawing/2014/main" id="{50D85BC3-6EB4-2CF0-0ABF-02E3AFB35000}"/>
              </a:ext>
            </a:extLst>
          </p:cNvPr>
          <p:cNvCxnSpPr>
            <a:cxnSpLocks/>
            <a:stCxn id="70" idx="0"/>
            <a:endCxn id="64" idx="0"/>
          </p:cNvCxnSpPr>
          <p:nvPr/>
        </p:nvCxnSpPr>
        <p:spPr>
          <a:xfrm rot="16200000" flipV="1">
            <a:off x="4502627" y="803744"/>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2BC42B6-5013-4E99-D963-2C1612AF874C}"/>
              </a:ext>
            </a:extLst>
          </p:cNvPr>
          <p:cNvSpPr/>
          <p:nvPr/>
        </p:nvSpPr>
        <p:spPr>
          <a:xfrm>
            <a:off x="5852418" y="1919136"/>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75" name="Rectangle 74">
            <a:extLst>
              <a:ext uri="{FF2B5EF4-FFF2-40B4-BE49-F238E27FC236}">
                <a16:creationId xmlns:a16="http://schemas.microsoft.com/office/drawing/2014/main" id="{466018D6-B0EB-EE50-AFD8-D1DB0B9BADE4}"/>
              </a:ext>
            </a:extLst>
          </p:cNvPr>
          <p:cNvSpPr/>
          <p:nvPr/>
        </p:nvSpPr>
        <p:spPr>
          <a:xfrm>
            <a:off x="7691336" y="18305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76" name="Curved Connector 75">
            <a:extLst>
              <a:ext uri="{FF2B5EF4-FFF2-40B4-BE49-F238E27FC236}">
                <a16:creationId xmlns:a16="http://schemas.microsoft.com/office/drawing/2014/main" id="{CC4F06BA-39D9-99AA-1F27-87E545532526}"/>
              </a:ext>
            </a:extLst>
          </p:cNvPr>
          <p:cNvCxnSpPr>
            <a:cxnSpLocks/>
            <a:stCxn id="72" idx="0"/>
            <a:endCxn id="64" idx="0"/>
          </p:cNvCxnSpPr>
          <p:nvPr/>
        </p:nvCxnSpPr>
        <p:spPr>
          <a:xfrm rot="16200000" flipV="1">
            <a:off x="6272346" y="-965975"/>
            <a:ext cx="41740" cy="7128453"/>
          </a:xfrm>
          <a:prstGeom prst="curvedConnector3">
            <a:avLst>
              <a:gd name="adj1" fmla="val 321126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0A0394CD-A518-9F25-8004-4262CBF33934}"/>
              </a:ext>
            </a:extLst>
          </p:cNvPr>
          <p:cNvCxnSpPr>
            <a:cxnSpLocks/>
            <a:stCxn id="71" idx="0"/>
            <a:endCxn id="64" idx="0"/>
          </p:cNvCxnSpPr>
          <p:nvPr/>
        </p:nvCxnSpPr>
        <p:spPr>
          <a:xfrm rot="16200000" flipV="1">
            <a:off x="5379160" y="-72789"/>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60DCCAD-0F37-05B1-558D-2ACA9907D55F}"/>
              </a:ext>
            </a:extLst>
          </p:cNvPr>
          <p:cNvSpPr/>
          <p:nvPr/>
        </p:nvSpPr>
        <p:spPr>
          <a:xfrm>
            <a:off x="9680595" y="190984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5</a:t>
            </a:r>
          </a:p>
        </p:txBody>
      </p:sp>
      <p:cxnSp>
        <p:nvCxnSpPr>
          <p:cNvPr id="79" name="Straight Arrow Connector 78">
            <a:extLst>
              <a:ext uri="{FF2B5EF4-FFF2-40B4-BE49-F238E27FC236}">
                <a16:creationId xmlns:a16="http://schemas.microsoft.com/office/drawing/2014/main" id="{C1E47F1F-BFA7-372F-967B-3DEE5B4DB15F}"/>
              </a:ext>
            </a:extLst>
          </p:cNvPr>
          <p:cNvCxnSpPr>
            <a:cxnSpLocks/>
          </p:cNvCxnSpPr>
          <p:nvPr/>
        </p:nvCxnSpPr>
        <p:spPr>
          <a:xfrm>
            <a:off x="5122226" y="320111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667C551-C565-9CCF-DB13-DFC46D11DE6A}"/>
              </a:ext>
            </a:extLst>
          </p:cNvPr>
          <p:cNvSpPr/>
          <p:nvPr/>
        </p:nvSpPr>
        <p:spPr>
          <a:xfrm>
            <a:off x="5247637" y="319730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1" name="Straight Arrow Connector 80">
            <a:extLst>
              <a:ext uri="{FF2B5EF4-FFF2-40B4-BE49-F238E27FC236}">
                <a16:creationId xmlns:a16="http://schemas.microsoft.com/office/drawing/2014/main" id="{C15F818D-664B-5582-B880-F0EE933F9919}"/>
              </a:ext>
            </a:extLst>
          </p:cNvPr>
          <p:cNvCxnSpPr>
            <a:cxnSpLocks/>
          </p:cNvCxnSpPr>
          <p:nvPr/>
        </p:nvCxnSpPr>
        <p:spPr>
          <a:xfrm>
            <a:off x="6889456"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2B1A83A9-E094-4F32-A72F-0263B445A3CF}"/>
              </a:ext>
            </a:extLst>
          </p:cNvPr>
          <p:cNvSpPr/>
          <p:nvPr/>
        </p:nvSpPr>
        <p:spPr>
          <a:xfrm>
            <a:off x="7014867"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3" name="Straight Arrow Connector 82">
            <a:extLst>
              <a:ext uri="{FF2B5EF4-FFF2-40B4-BE49-F238E27FC236}">
                <a16:creationId xmlns:a16="http://schemas.microsoft.com/office/drawing/2014/main" id="{733DAE7C-0A60-E29F-CC3D-37D56BC52E80}"/>
              </a:ext>
            </a:extLst>
          </p:cNvPr>
          <p:cNvCxnSpPr>
            <a:cxnSpLocks/>
          </p:cNvCxnSpPr>
          <p:nvPr/>
        </p:nvCxnSpPr>
        <p:spPr>
          <a:xfrm>
            <a:off x="8672283" y="322391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F223CF9-3D43-4911-F7C2-8B781E1D86A2}"/>
              </a:ext>
            </a:extLst>
          </p:cNvPr>
          <p:cNvSpPr/>
          <p:nvPr/>
        </p:nvSpPr>
        <p:spPr>
          <a:xfrm>
            <a:off x="8797694" y="322011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4</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93786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123BF63E-307E-E941-BD1F-D19CDF0668A3}">
  <we:reference id="wa104218073" version="3.0.0.1" store="en-US" storeType="OMEX"/>
  <we:alternateReferences>
    <we:reference id="WA104218073" version="3.0.0.1" store="" storeType="OMEX"/>
  </we:alternateReferences>
  <we:properties>
    <we:property name="appSlideData" value="{&quot;slideId&quot;:2774,&quot;confidenceLevel&quot;:2}"/>
    <we:property name="url" value="&quot;multiple_choice_poll/I5sVwxyKu2si1Q3R6kQ6V&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245673BA-3A28-F94C-AA0B-5EF75B10CF3D}">
  <we:reference id="wa104218073" version="3.0.0.1" store="en-US" storeType="OMEX"/>
  <we:alternateReferences>
    <we:reference id="WA104218073" version="3.0.0.1" store="" storeType="OMEX"/>
  </we:alternateReferences>
  <we:properties>
    <we:property name="appSlideData" value="{&quot;slideId&quot;:2775,&quot;confidenceLevel&quot;:2}"/>
    <we:property name="url" value="&quot;multiple_choice_poll/dj6xqv7pJGlqZawNZpwzn&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7157</TotalTime>
  <Words>10317</Words>
  <Application>Microsoft Macintosh PowerPoint</Application>
  <PresentationFormat>Widescreen</PresentationFormat>
  <Paragraphs>1485</Paragraphs>
  <Slides>120</Slides>
  <Notes>115</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120</vt:i4>
      </vt:variant>
    </vt:vector>
  </HeadingPairs>
  <TitlesOfParts>
    <vt:vector size="141" baseType="lpstr">
      <vt:lpstr>Arial</vt:lpstr>
      <vt:lpstr>Calibri</vt:lpstr>
      <vt:lpstr>Calibri Light</vt:lpstr>
      <vt:lpstr>Cambria Math</vt:lpstr>
      <vt:lpstr>Courier New</vt:lpstr>
      <vt:lpstr>Franklin Gothic Medium</vt:lpstr>
      <vt:lpstr>Georgia</vt:lpstr>
      <vt:lpstr>Gill Sans</vt:lpstr>
      <vt:lpstr>Helvetica</vt:lpstr>
      <vt:lpstr>Helvetica Light</vt:lpstr>
      <vt:lpstr>inherit</vt:lpstr>
      <vt:lpstr>Montserrat</vt:lpstr>
      <vt:lpstr>Open Sans</vt:lpstr>
      <vt:lpstr>Roboto</vt:lpstr>
      <vt:lpstr>SanomatSans</vt:lpstr>
      <vt:lpstr>Source Sans Pro</vt:lpstr>
      <vt:lpstr>STIXGeneral</vt:lpstr>
      <vt:lpstr>STIXGeneral-Italic</vt:lpstr>
      <vt:lpstr>STIXGeneral-Regular</vt:lpstr>
      <vt:lpstr>Wingdings</vt:lpstr>
      <vt:lpstr>Office Theme</vt:lpstr>
      <vt:lpstr>PowerPoint Presentation</vt:lpstr>
      <vt:lpstr>Fundamentals of Ecology</vt:lpstr>
      <vt:lpstr>Learning objectives from Lecture 1</vt:lpstr>
      <vt:lpstr>We can estimate growth rates by ‘fitting’ a model to data</vt:lpstr>
      <vt:lpstr>We can estimate growth rates by ‘fitting’ a model to data</vt:lpstr>
      <vt:lpstr>We can estimate growth rates by ‘fitting’ a model to data</vt:lpstr>
      <vt:lpstr>We can estimate growth rates by ‘fitting’ a model to data</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Many populations will fluctuate above or below carrying capacity.</vt:lpstr>
      <vt:lpstr>Many populations will fluctuate above or below carrying capacity.</vt:lpstr>
      <vt:lpstr>Many populations will fluctuate above or below carrying capacity.</vt:lpstr>
      <vt:lpstr>Many populations will fluctuate above or below carrying capacity.</vt:lpstr>
      <vt:lpstr>Logistic growth still does not describe human populations well.</vt:lpstr>
      <vt:lpstr>Logistic growth and equilibrium</vt:lpstr>
      <vt:lpstr>Logistic growth and equilibrium</vt:lpstr>
      <vt:lpstr>Question here</vt:lpstr>
      <vt:lpstr>Logistic growth and harvesting</vt:lpstr>
      <vt:lpstr>Logistic growth and harvesting</vt:lpstr>
      <vt:lpstr>Logistic growth and harvesting</vt:lpstr>
      <vt:lpstr>Logistic growth and harvesting</vt:lpstr>
      <vt:lpstr>PowerPoint Presentation</vt:lpstr>
      <vt:lpstr>PowerPoint Presentation</vt:lpstr>
      <vt:lpstr>PowerPoint Presentation</vt:lpstr>
      <vt:lpstr>PowerPoint Presentation</vt:lpstr>
      <vt:lpstr>PowerPoint Presentation</vt:lpstr>
      <vt:lpstr>Maximum sustainable yield (MSY)</vt:lpstr>
      <vt:lpstr>Maximum sustainable yield (MSY)</vt:lpstr>
      <vt:lpstr>Maximum sustainable yield (MSY)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Overfishing:  A Tragedy of the Commons</vt:lpstr>
      <vt:lpstr>Overfishing:  A Tragedy of the Commons</vt:lpstr>
      <vt:lpstr>Overfishing:  A Tragedy of the Commons</vt:lpstr>
      <vt:lpstr>Overfishing:  A Tragedy of the Commons</vt:lpstr>
      <vt:lpstr>Overfishing:  A Tragedy of the Commons</vt:lpstr>
      <vt:lpstr>Overfishing:  A Tragedy of the Commons</vt:lpstr>
      <vt:lpstr>PowerPoint Presentation</vt:lpstr>
      <vt:lpstr>PowerPoint Presentation</vt:lpstr>
      <vt:lpstr>Managing the Commons - Locally</vt:lpstr>
      <vt:lpstr>PowerPoint Presentation</vt:lpstr>
      <vt:lpstr>Deterministic vs. Stochastic</vt:lpstr>
      <vt:lpstr>Deterministic vs. Stochastic</vt:lpstr>
      <vt:lpstr>Deterministic vs. Stochastic</vt:lpstr>
      <vt:lpstr>Deterministic vs. Stochastic</vt:lpstr>
      <vt:lpstr>Deterministic vs. Stochastic</vt:lpstr>
      <vt:lpstr>Deterministic vs. Stochastic</vt:lpstr>
      <vt:lpstr>Deterministic vs. Stochastic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PowerPoint Presentation</vt:lpstr>
      <vt:lpstr>PowerPoint Presentation</vt:lpstr>
      <vt:lpstr>PowerPoint Presentation</vt:lpstr>
      <vt:lpstr>PowerPoint Presentation</vt:lpstr>
      <vt:lpstr>Structured populations in practice</vt:lpstr>
      <vt:lpstr>Structured populations in practice</vt:lpstr>
      <vt:lpstr>Structured populations in practice</vt:lpstr>
      <vt:lpstr>Structured populations in practice</vt:lpstr>
      <vt:lpstr>Structured populations in practice</vt:lpstr>
      <vt:lpstr>Structured populations in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Let’s recap a bit!</vt:lpstr>
      <vt:lpstr>Let’s recap a bit!</vt:lpstr>
      <vt:lpstr>Let’s recap a bit!</vt:lpstr>
      <vt:lpstr>Let’s recap a bit!</vt:lpstr>
      <vt:lpstr>Let’s recap a bit!</vt:lpstr>
      <vt:lpstr>Let’s recap a bit!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58</cp:revision>
  <dcterms:created xsi:type="dcterms:W3CDTF">2023-01-31T15:30:55Z</dcterms:created>
  <dcterms:modified xsi:type="dcterms:W3CDTF">2025-02-04T16:33:26Z</dcterms:modified>
</cp:coreProperties>
</file>